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55"/>
  </p:notesMasterIdLst>
  <p:handoutMasterIdLst>
    <p:handoutMasterId r:id="rId56"/>
  </p:handoutMasterIdLst>
  <p:sldIdLst>
    <p:sldId id="258" r:id="rId2"/>
    <p:sldId id="360" r:id="rId3"/>
    <p:sldId id="281" r:id="rId4"/>
    <p:sldId id="318" r:id="rId5"/>
    <p:sldId id="275" r:id="rId6"/>
    <p:sldId id="303" r:id="rId7"/>
    <p:sldId id="301" r:id="rId8"/>
    <p:sldId id="315" r:id="rId9"/>
    <p:sldId id="276" r:id="rId10"/>
    <p:sldId id="316" r:id="rId11"/>
    <p:sldId id="277" r:id="rId12"/>
    <p:sldId id="372" r:id="rId13"/>
    <p:sldId id="321" r:id="rId14"/>
    <p:sldId id="380" r:id="rId15"/>
    <p:sldId id="375" r:id="rId16"/>
    <p:sldId id="325" r:id="rId17"/>
    <p:sldId id="297" r:id="rId18"/>
    <p:sldId id="304" r:id="rId19"/>
    <p:sldId id="327" r:id="rId20"/>
    <p:sldId id="296" r:id="rId21"/>
    <p:sldId id="324" r:id="rId22"/>
    <p:sldId id="314" r:id="rId23"/>
    <p:sldId id="308" r:id="rId24"/>
    <p:sldId id="287" r:id="rId25"/>
    <p:sldId id="323" r:id="rId26"/>
    <p:sldId id="376" r:id="rId27"/>
    <p:sldId id="377" r:id="rId28"/>
    <p:sldId id="292" r:id="rId29"/>
    <p:sldId id="355" r:id="rId30"/>
    <p:sldId id="293" r:id="rId31"/>
    <p:sldId id="328" r:id="rId32"/>
    <p:sldId id="382" r:id="rId33"/>
    <p:sldId id="361" r:id="rId34"/>
    <p:sldId id="383" r:id="rId35"/>
    <p:sldId id="364" r:id="rId36"/>
    <p:sldId id="365" r:id="rId37"/>
    <p:sldId id="379" r:id="rId38"/>
    <p:sldId id="331" r:id="rId39"/>
    <p:sldId id="352" r:id="rId40"/>
    <p:sldId id="350" r:id="rId41"/>
    <p:sldId id="339" r:id="rId42"/>
    <p:sldId id="338" r:id="rId43"/>
    <p:sldId id="347" r:id="rId44"/>
    <p:sldId id="340" r:id="rId45"/>
    <p:sldId id="342" r:id="rId46"/>
    <p:sldId id="343" r:id="rId47"/>
    <p:sldId id="341" r:id="rId48"/>
    <p:sldId id="349" r:id="rId49"/>
    <p:sldId id="333" r:id="rId50"/>
    <p:sldId id="335" r:id="rId51"/>
    <p:sldId id="378" r:id="rId52"/>
    <p:sldId id="267" r:id="rId53"/>
    <p:sldId id="279" r:id="rId54"/>
  </p:sldIdLst>
  <p:sldSz cx="9144000" cy="6858000" type="screen4x3"/>
  <p:notesSz cx="6797675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125C"/>
    <a:srgbClr val="FF00FF"/>
    <a:srgbClr val="6600CC"/>
    <a:srgbClr val="FF3300"/>
    <a:srgbClr val="D8204C"/>
    <a:srgbClr val="0000FF"/>
    <a:srgbClr val="3333FF"/>
    <a:srgbClr val="E1355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85009" autoAdjust="0"/>
  </p:normalViewPr>
  <p:slideViewPr>
    <p:cSldViewPr>
      <p:cViewPr>
        <p:scale>
          <a:sx n="64" d="100"/>
          <a:sy n="64" d="100"/>
        </p:scale>
        <p:origin x="-1332" y="-8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9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96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5B8AE00-7509-42F2-9C90-64CBD1B25288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B18C7FC-BAFF-412C-B695-D55B1C60C18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81C2F9A-0EF7-4D99-B494-6DF66F729BFD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8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FFCFA37-1794-4BAE-9A90-36FFB436E47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 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717888B-BB62-480B-A71C-A000E6F74EB2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en-US" altLang="zh-TW" b="1" smtClean="0">
                <a:solidFill>
                  <a:srgbClr val="6600CC"/>
                </a:solidFill>
                <a:latin typeface="文鼎中隸" pitchFamily="49" charset="-120"/>
                <a:ea typeface="文鼎中隸" pitchFamily="49" charset="-120"/>
              </a:rPr>
              <a:t> </a:t>
            </a: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今晚好高興同大家分享一下旗袍小小的典故</a:t>
            </a:r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究境旗袍有什麼由來呢</a:t>
            </a: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?</a:t>
            </a: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en-US" altLang="zh-TW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5F92687-C3CE-410A-9719-E562559FE8A9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由於滿族世居東北，男女都穿著「長袍」來抵禦風寒。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endParaRPr lang="en-US" altLang="zh-TW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endParaRPr lang="en-US" altLang="zh-TW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endParaRPr lang="en-US" altLang="zh-TW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en-US" altLang="zh-TW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</a:t>
            </a: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C759BD7-660A-4E7B-B475-83A1F20A5A71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清八旗婦女所穿之「長袍」，就叫「旗袍」 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8602409-72D4-43FD-8E23-38AE8D2DD9A4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后期滿族的婦女穿上 上衣、下裳相連之旗裝，它就是由「長袍」演變而來的。</a:t>
            </a:r>
            <a: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??</a:t>
            </a: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9078391-57B6-40EB-B3DB-D8894927FDD6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904722B-F196-4D7A-9F8A-613D738F3DB2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b="1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</a:rPr>
              <a:t> </a:t>
            </a:r>
            <a:endParaRPr lang="zh-TW" altLang="en-US" b="1" smtClean="0">
              <a:solidFill>
                <a:srgbClr val="6600CC"/>
              </a:solidFill>
              <a:latin typeface="文鼎中隸" pitchFamily="49" charset="-120"/>
              <a:ea typeface="文鼎中隸" pitchFamily="49" charset="-120"/>
            </a:endParaRP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A3BEDE-3658-4440-B13B-3AAF666CA4B9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 </a:t>
            </a:r>
          </a:p>
          <a:p>
            <a:r>
              <a:rPr lang="zh-TW" altLang="en-US" sz="2800" b="1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旗袍原始款式</a:t>
            </a:r>
            <a:r>
              <a:rPr lang="en-US" altLang="zh-TW" sz="2800" b="1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:</a:t>
            </a:r>
          </a:p>
          <a:p>
            <a:endParaRPr lang="en-US" altLang="zh-TW" sz="2800" b="1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圓領、右衽、掩襟、右大襟帶扣拌，寬腹身，下擺有直筒式、兩面開衩成四面開衩之分，窄袖，袖端呈馬蹄形。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初期流行的短襖長裙、窄腰闊袖款式，是大家閏秀的典型特徵。</a:t>
            </a:r>
            <a: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??</a:t>
            </a:r>
            <a:endParaRPr lang="zh-TW" altLang="en-US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mtClean="0"/>
          </a:p>
          <a:p>
            <a:endParaRPr lang="en-US" altLang="zh-TW" smtClean="0"/>
          </a:p>
          <a:p>
            <a:endParaRPr lang="en-US" altLang="zh-TW" smtClean="0"/>
          </a:p>
          <a:p>
            <a:endParaRPr lang="en-US" altLang="zh-TW" smtClean="0"/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A7D188-E2E9-4A1C-A484-8D1DE847E85A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b="1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旗袍原始款式</a:t>
            </a:r>
            <a:r>
              <a:rPr lang="en-US" altLang="zh-TW" sz="2800" b="1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:</a:t>
            </a:r>
          </a:p>
          <a:p>
            <a:endParaRPr lang="en-US" altLang="zh-TW" sz="2800" b="1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圓領、右衽、掩襟、右大襟帶扣拌，寬腹身，下擺有直筒式、兩面開衩成四面開衩之分，窄袖，袖端呈馬蹄形。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初期流行的短襖長裙、窄腰闊袖款式，是大家閏秀的典型特徵。</a:t>
            </a:r>
            <a: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??</a:t>
            </a:r>
            <a:endParaRPr lang="zh-TW" altLang="en-US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96E139E-E2AB-4621-8C4F-CC8F82F96C03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清末</a:t>
            </a:r>
            <a:r>
              <a:rPr lang="zh-TW" altLang="en-US" sz="2400" b="1" u="sng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吳思訓</a:t>
            </a:r>
            <a:r>
              <a:rPr lang="en-US" altLang="zh-TW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都門雜詠</a:t>
            </a:r>
            <a:r>
              <a:rPr lang="en-US" altLang="zh-TW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婦裝</a:t>
            </a:r>
            <a:r>
              <a:rPr lang="en-US" altLang="zh-TW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詩中</a:t>
            </a:r>
            <a:r>
              <a:rPr lang="en-US" altLang="zh-TW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寫出旗袍在漢族婦女中開始流行</a:t>
            </a:r>
            <a:r>
              <a:rPr lang="en-US" altLang="zh-TW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: </a:t>
            </a:r>
            <a:endParaRPr lang="en-US" altLang="zh-TW" sz="24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endParaRPr lang="en-US" altLang="zh-TW" sz="24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zh-TW" altLang="en-US" sz="24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髻鬟釵朵滿街香，</a:t>
            </a:r>
            <a:r>
              <a:rPr lang="en-US" altLang="zh-TW" sz="24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24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辛亥而還盡棄藏，</a:t>
            </a:r>
            <a:endParaRPr lang="en-US" altLang="zh-TW" sz="24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en-US" altLang="zh-TW" sz="24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卻怪漢人家婦女，</a:t>
            </a:r>
            <a:r>
              <a:rPr lang="en-US" altLang="zh-TW" sz="24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24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旗袍個個斗新裝。</a:t>
            </a:r>
            <a:endParaRPr lang="en-US" altLang="zh-TW" sz="24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67B1E4B-2790-4822-9043-5D145CF6B276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z="2800" b="1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  <a:cs typeface="文鼎粗魏碑"/>
              </a:rPr>
              <a:t>20</a:t>
            </a:r>
            <a:r>
              <a:rPr lang="zh-TW" altLang="en-US" sz="2800" b="1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  <a:cs typeface="文鼎粗魏碑"/>
              </a:rPr>
              <a:t>年代</a:t>
            </a:r>
            <a:r>
              <a:rPr lang="en-US" altLang="zh-TW" sz="2800" b="1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  <a:cs typeface="文鼎粗魏碑"/>
              </a:rPr>
              <a:t>:</a:t>
            </a:r>
            <a:endParaRPr lang="zh-TW" altLang="en-US" sz="2800" dirty="0" smtClean="0">
              <a:latin typeface="標楷體" pitchFamily="65" charset="-120"/>
              <a:ea typeface="標楷體" pitchFamily="65" charset="-120"/>
              <a:cs typeface="文鼎粗魏碑"/>
            </a:endParaRPr>
          </a:p>
          <a:p>
            <a:pPr>
              <a:defRPr/>
            </a:pPr>
            <a:endParaRPr lang="en-US" altLang="zh-TW" sz="2800" b="1" dirty="0" smtClean="0">
              <a:solidFill>
                <a:schemeClr val="accent2">
                  <a:lumMod val="75000"/>
                </a:schemeClr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pPr>
              <a:defRPr/>
            </a:pP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初期仍留有清朝「長袍」的元素，寬鬆長直。袖子</a:t>
            </a:r>
            <a:r>
              <a:rPr lang="en-US" altLang="zh-TW" sz="28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/>
            </a:r>
            <a:br>
              <a:rPr lang="en-US" altLang="zh-TW" sz="28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</a:b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成喇叭型「倒大袖」。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E8B9CC4-DA84-44C2-A356-3184EA34F0CB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20</a:t>
            </a:r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年代中期</a:t>
            </a:r>
            <a: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:</a:t>
            </a:r>
          </a:p>
          <a:p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把短襖和馬甲合併，就成了風行持久的旗袍。經過數年的演變，吸收西方立體裁剪的觀念，盡顯女性典雅秀麗的氣質，新式旗袍在</a:t>
            </a:r>
            <a: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20</a:t>
            </a:r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年代末期開始流行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袍身變為瘦小，衣袖變窄，兩側下擺開衩。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mtClean="0"/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CF4ABB-A288-47AB-B96C-A253DD800CF5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D4913E2-D711-46F7-AB7C-63DF363B0F5E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/>
              <a:t>??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F5DAC48-4A99-4FFF-BFD0-97C00B8B541C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400" b="1" smtClean="0">
                <a:latin typeface="標楷體" pitchFamily="65" charset="-120"/>
                <a:ea typeface="標楷體" pitchFamily="65" charset="-120"/>
              </a:rPr>
              <a:t>辛亥革命後，女子受教育的機會增加，開始參與不同領域的活動，服飾亦應輕便簡樸，其款式是上衣下裙的「文明新裝」，</a:t>
            </a:r>
          </a:p>
          <a:p>
            <a:r>
              <a:rPr lang="zh-TW" altLang="en-US" sz="2400" b="1" smtClean="0">
                <a:latin typeface="標楷體" pitchFamily="65" charset="-120"/>
                <a:ea typeface="標楷體" pitchFamily="65" charset="-120"/>
              </a:rPr>
              <a:t>由於穿 「文明新裝」是代表了文明而又現代化的知識份子，都市女性紛紛仿傚，使「文明新裝」大為流行。</a:t>
            </a:r>
          </a:p>
          <a:p>
            <a:endParaRPr lang="zh-TW" altLang="en-US" sz="2400" b="1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1929</a:t>
            </a:r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年國民政府頒布「旗袍」為禮服，教育部又規定長袍為女子校服的一種。</a:t>
            </a:r>
            <a:endParaRPr lang="en-US" altLang="zh-TW" sz="24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1984458-623C-4293-B873-2F9CBFDA7054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>30-40</a:t>
            </a:r>
            <a:r>
              <a:rPr lang="zh-TW" altLang="en-US" sz="2800" b="1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>年代</a:t>
            </a:r>
            <a:r>
              <a:rPr lang="en-US" altLang="zh-TW" sz="2800" b="1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</a:rPr>
              <a:t>:</a:t>
            </a:r>
            <a:endParaRPr lang="zh-TW" altLang="en-US" sz="280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旗袍成為一般中國婦女的流行服裝，也是最鼎盛的時期，成為不同年齡及階層的最普遍日常服裝。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mtClean="0"/>
          </a:p>
          <a:p>
            <a:r>
              <a:rPr lang="en-US" altLang="zh-TW" b="1" smtClean="0">
                <a:solidFill>
                  <a:srgbClr val="6600CC"/>
                </a:solidFill>
                <a:latin typeface="文鼎中隸" pitchFamily="49" charset="-120"/>
                <a:ea typeface="文鼎中隸" pitchFamily="49" charset="-120"/>
              </a:rPr>
              <a:t> </a:t>
            </a: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D2FD34-EE04-41A4-A598-58517AE02177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隨各年代的不同，下擺、門襟、袖子及領子，都有不同的變化。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DD8990D-6E7B-4A5C-AEA9-B5D59BBAC504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當時的電影紅星或月份牌上的女士，都展示時髦的女士千嬌百媚的旗袍造型，更令旗袍風靡一時。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D8D571-FE44-4DC7-9B25-C57E840B3CB0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z="2400" b="1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  <a:cs typeface="文鼎粗魏碑"/>
              </a:rPr>
              <a:t>50-60</a:t>
            </a:r>
            <a:r>
              <a:rPr lang="zh-TW" altLang="en-US" sz="2400" b="1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  <a:cs typeface="文鼎粗魏碑"/>
              </a:rPr>
              <a:t>年代</a:t>
            </a:r>
            <a:r>
              <a:rPr lang="en-US" altLang="zh-TW" sz="2400" b="1" dirty="0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  <a:cs typeface="文鼎粗魏碑"/>
              </a:rPr>
              <a:t>:</a:t>
            </a:r>
            <a:endParaRPr lang="zh-TW" altLang="en-US" sz="2400" dirty="0" smtClean="0">
              <a:latin typeface="標楷體" pitchFamily="65" charset="-120"/>
              <a:ea typeface="標楷體" pitchFamily="65" charset="-120"/>
              <a:cs typeface="文鼎粗魏碑"/>
            </a:endParaRPr>
          </a:p>
          <a:p>
            <a:pPr>
              <a:defRPr/>
            </a:pPr>
            <a:endParaRPr lang="en-US" altLang="zh-TW" sz="2400" b="1" dirty="0" smtClean="0">
              <a:solidFill>
                <a:schemeClr val="accent2">
                  <a:lumMod val="75000"/>
                </a:schemeClr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pPr>
              <a:defRPr/>
            </a:pPr>
            <a:r>
              <a:rPr lang="zh-TW" altLang="en-US" sz="24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旗袍已演變為 緊身收腰</a:t>
            </a:r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,</a:t>
            </a:r>
            <a:r>
              <a:rPr lang="zh-TW" altLang="en-US" sz="24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兩側下擺開衩</a:t>
            </a:r>
            <a:r>
              <a:rPr lang="en-US" altLang="zh-TW" sz="24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,</a:t>
            </a:r>
            <a:r>
              <a:rPr lang="zh-TW" altLang="en-US" sz="24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中式企領大襟。</a:t>
            </a:r>
            <a:endParaRPr lang="en-US" altLang="zh-TW" sz="2400" b="1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/>
            </a:endParaRPr>
          </a:p>
          <a:p>
            <a:pPr>
              <a:defRPr/>
            </a:pPr>
            <a:endParaRPr lang="en-US" altLang="zh-TW" sz="2400" b="1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/>
            </a:endParaRPr>
          </a:p>
          <a:p>
            <a:pPr>
              <a:defRPr/>
            </a:pPr>
            <a:r>
              <a:rPr lang="zh-TW" altLang="en-US" sz="2400" b="1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/>
              </a:rPr>
              <a:t>除了領導人或領導人夫人將旗袍當作禮服，在外交場合穿著。</a:t>
            </a:r>
            <a:endParaRPr lang="en-US" altLang="zh-TW" sz="2400" b="1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/>
            </a:endParaRPr>
          </a:p>
          <a:p>
            <a:pPr>
              <a:defRPr/>
            </a:pPr>
            <a:endParaRPr lang="en-US" altLang="zh-TW" sz="2400" b="1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/>
            </a:endParaRPr>
          </a:p>
          <a:p>
            <a:pPr>
              <a:defRPr/>
            </a:pPr>
            <a:r>
              <a:rPr lang="zh-TW" altLang="en-US" sz="2400" b="1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當時國內穿旗袍的婦女漸少，</a:t>
            </a:r>
            <a:endParaRPr lang="en-US" altLang="zh-TW" sz="2400" b="1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2400" b="1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sz="2400" b="1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而香港仍然有不少婦女保留穿旗袍的傳統。</a:t>
            </a:r>
            <a:endParaRPr lang="en-US" altLang="zh-TW" sz="2400" b="1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zh-TW" altLang="en-US" sz="2400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2400" b="1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/>
            </a:endParaRPr>
          </a:p>
          <a:p>
            <a:pPr>
              <a:defRPr/>
            </a:pPr>
            <a:endParaRPr lang="en-US" altLang="zh-TW" sz="2400" b="1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/>
            </a:endParaRPr>
          </a:p>
          <a:p>
            <a:pPr>
              <a:defRPr/>
            </a:pPr>
            <a:endParaRPr lang="en-US" altLang="zh-TW" sz="2400" b="1" dirty="0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/>
            </a:endParaRPr>
          </a:p>
          <a:p>
            <a:pPr>
              <a:defRPr/>
            </a:pPr>
            <a:endParaRPr lang="zh-TW" altLang="en-US" sz="2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141DAB-7125-45FE-82C8-E652E2EDD986}" type="slidenum">
              <a:rPr lang="zh-TW" altLang="en-US" smtClean="0"/>
              <a:pPr>
                <a:defRPr/>
              </a:pPr>
              <a:t>25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當時國內穿旗袍的婦女漸少，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而香港仍然有不少婦女保留穿旗袍的傳統。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785922F-AF14-4FCD-B775-102B9E283B03}" type="slidenum">
              <a:rPr lang="zh-TW" altLang="en-US" smtClean="0"/>
              <a:pPr>
                <a:defRPr/>
              </a:pPr>
              <a:t>26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ts val="4500"/>
              </a:lnSpc>
            </a:pPr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因為穿上窄長的旗袍，再配上高跟鞋走路，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4500"/>
              </a:lnSpc>
            </a:pPr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更顯得女性修長優雅，婀娜多姿的體態。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A749EA-2D63-49A1-8692-55C886B7CA36}" type="slidenum">
              <a:rPr lang="zh-TW" altLang="en-US" smtClean="0"/>
              <a:pPr>
                <a:defRPr/>
              </a:pPr>
              <a:t>27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smtClean="0">
                <a:latin typeface="標楷體" pitchFamily="65" charset="-120"/>
                <a:ea typeface="標楷體" pitchFamily="65" charset="-120"/>
              </a:rPr>
              <a:t>圖片中的大美人</a:t>
            </a:r>
            <a:endParaRPr lang="en-US" altLang="zh-TW" sz="280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smtClean="0">
                <a:latin typeface="標楷體" pitchFamily="65" charset="-120"/>
                <a:ea typeface="標楷體" pitchFamily="65" charset="-120"/>
              </a:rPr>
              <a:t>就是我地基金會的何主席</a:t>
            </a:r>
            <a:endParaRPr lang="en-US" altLang="zh-TW" sz="280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smtClean="0">
                <a:latin typeface="標楷體" pitchFamily="65" charset="-120"/>
                <a:ea typeface="標楷體" pitchFamily="65" charset="-120"/>
              </a:rPr>
              <a:t>在</a:t>
            </a:r>
            <a:r>
              <a:rPr lang="en-US" altLang="zh-TW" sz="2800" smtClean="0">
                <a:latin typeface="標楷體" pitchFamily="65" charset="-120"/>
                <a:ea typeface="標楷體" pitchFamily="65" charset="-120"/>
              </a:rPr>
              <a:t>60</a:t>
            </a:r>
            <a:r>
              <a:rPr lang="zh-TW" altLang="en-US" sz="2800" smtClean="0">
                <a:latin typeface="標楷體" pitchFamily="65" charset="-120"/>
                <a:ea typeface="標楷體" pitchFamily="65" charset="-120"/>
              </a:rPr>
              <a:t>年代穿着旗袍的照片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469B946-C590-4406-A50B-17F721A1A441}" type="slidenum">
              <a:rPr lang="zh-TW" altLang="en-US" smtClean="0"/>
              <a:pPr>
                <a:defRPr/>
              </a:pPr>
              <a:t>28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zh-TW" b="1" smtClean="0">
              <a:solidFill>
                <a:srgbClr val="BE125C"/>
              </a:solidFill>
              <a:latin typeface="標楷體" pitchFamily="65" charset="-120"/>
              <a:ea typeface="文鼎粗魏碑" pitchFamily="49" charset="-120"/>
            </a:endParaRPr>
          </a:p>
          <a:p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1959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年高錕教授與黃美芸女士</a:t>
            </a: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,</a:t>
            </a:r>
          </a:p>
          <a:p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以旗袍作為結婚禮服</a:t>
            </a:r>
            <a:r>
              <a:rPr lang="zh-TW" altLang="en-US" sz="2800" b="1" smtClean="0">
                <a:solidFill>
                  <a:srgbClr val="D8204C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b="1" smtClean="0">
              <a:solidFill>
                <a:srgbClr val="6600CC"/>
              </a:solidFill>
              <a:latin typeface="文鼎中隸" pitchFamily="49" charset="-120"/>
              <a:ea typeface="文鼎中隸" pitchFamily="49" charset="-120"/>
            </a:endParaRP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DBE4FF8-AB51-4297-B3EE-799F7D7EA888}" type="slidenum">
              <a:rPr lang="zh-TW" altLang="en-US" smtClean="0"/>
              <a:pPr>
                <a:defRPr/>
              </a:pPr>
              <a:t>29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60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年代的日曆牌</a:t>
            </a:r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顯示旗袍是女士們熱愛的時裝</a:t>
            </a:r>
            <a:endParaRPr lang="zh-TW" altLang="en-US" sz="2800" smtClean="0"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77DD2C8-7E2A-4AC6-BAA2-9D75B1DDE9AC}" type="slidenum">
              <a:rPr lang="zh-TW" altLang="en-US" smtClean="0"/>
              <a:pPr>
                <a:defRPr/>
              </a:pPr>
              <a:t>30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60</a:t>
            </a:r>
            <a:r>
              <a:rPr lang="zh-TW" altLang="en-US" sz="2800" b="1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年代以後</a:t>
            </a:r>
            <a:r>
              <a:rPr lang="en-US" altLang="zh-TW" sz="2800" b="1" smtClean="0">
                <a:solidFill>
                  <a:srgbClr val="FF00FF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:</a:t>
            </a:r>
          </a:p>
          <a:p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旗袍成為社交服，時裝、上班服、校服、酒樓制服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以及結婚禮服等。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endParaRPr lang="zh-TW" altLang="en-US" smtClean="0">
              <a:ea typeface="文鼎粗魏碑" pitchFamily="49" charset="-120"/>
              <a:cs typeface="文鼎中隸" pitchFamily="49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4F04188-F0EF-4060-B20F-F4EC04B4BE90}" type="slidenum">
              <a:rPr lang="zh-TW" altLang="en-US" smtClean="0"/>
              <a:pPr>
                <a:defRPr/>
              </a:pPr>
              <a:t>31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1968</a:t>
            </a:r>
            <a:r>
              <a:rPr lang="zh-CN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年</a:t>
            </a:r>
            <a:endParaRPr lang="en-US" altLang="zh-CN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CN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代表香港參賽的佳麗</a:t>
            </a:r>
            <a:r>
              <a:rPr lang="en-US" altLang="zh-CN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,</a:t>
            </a:r>
          </a:p>
          <a:p>
            <a:r>
              <a:rPr lang="zh-CN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穿著</a:t>
            </a:r>
            <a:r>
              <a:rPr lang="en-US" altLang="zh-CN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CN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旗袍參加環球小姐比賽</a:t>
            </a:r>
            <a:endParaRPr lang="zh-TW" altLang="en-US" sz="280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AB17440-9E21-4E1E-B97C-166C100E1580}" type="slidenum">
              <a:rPr lang="zh-TW" altLang="en-US" smtClean="0"/>
              <a:pPr>
                <a:defRPr/>
              </a:pPr>
              <a:t>34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而歷年香港的選美活動</a:t>
            </a:r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亦都以旗袍為特定的民族服裝 </a:t>
            </a:r>
            <a:endParaRPr lang="zh-TW" altLang="en-US" sz="280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3B2DCE-D1C4-4478-ADC2-AF7292CC6C7B}" type="slidenum">
              <a:rPr lang="zh-TW" altLang="en-US" smtClean="0"/>
              <a:pPr>
                <a:defRPr/>
              </a:pPr>
              <a:t>35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在這讓我們再次回顧不同年代的旗袍</a:t>
            </a:r>
            <a:r>
              <a:rPr lang="en-US" altLang="zh-TW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…..</a:t>
            </a:r>
          </a:p>
          <a:p>
            <a:endParaRPr lang="en-US" altLang="zh-TW" sz="24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由於時裝潮流，旗袍與西式連衣裙結合。</a:t>
            </a:r>
            <a:endParaRPr lang="en-US" altLang="zh-TW" sz="24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微收腰部，兩旁下端開衩。</a:t>
            </a:r>
            <a:endParaRPr lang="en-US" altLang="zh-TW" sz="24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旗袍變形後款式各具創意。</a:t>
            </a:r>
            <a:endParaRPr lang="en-US" altLang="zh-TW" sz="24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企領、無領或翻領，盤花扣、連袖、襟裾滾鑲常被單獨或混合使用。</a:t>
            </a:r>
          </a:p>
          <a:p>
            <a:endParaRPr lang="zh-TW" altLang="en-US" sz="240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7A1ED73-0D45-4368-8475-9CE3A1508486}" type="slidenum">
              <a:rPr lang="zh-TW" altLang="en-US" smtClean="0"/>
              <a:pPr>
                <a:defRPr/>
              </a:pPr>
              <a:t>37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1930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年代極之流行透視旗袍</a:t>
            </a:r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5603051-4E1C-4F9C-860B-4E25871DA768}" type="slidenum">
              <a:rPr lang="zh-TW" altLang="en-US" smtClean="0"/>
              <a:pPr>
                <a:defRPr/>
              </a:pPr>
              <a:t>38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1940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年代粵劇名伶</a:t>
            </a: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/>
            </a:r>
            <a:b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</a:b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 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林綺梅女士的旗袍</a:t>
            </a:r>
            <a:r>
              <a:rPr lang="en-US" altLang="zh-TW" sz="2800" b="1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/>
            </a:r>
            <a:br>
              <a:rPr lang="en-US" altLang="zh-TW" sz="2800" b="1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</a:br>
            <a:endParaRPr lang="zh-TW" altLang="en-US" sz="2800" smtClean="0"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2CD122C-C912-4493-A80A-C1A6379D4F9C}" type="slidenum">
              <a:rPr lang="zh-TW" altLang="en-US" smtClean="0"/>
              <a:pPr>
                <a:defRPr/>
              </a:pPr>
              <a:t>39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1960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年嶺南派畫家</a:t>
            </a: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/>
            </a:r>
            <a:b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</a:b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梁潔華博士的旗袍</a:t>
            </a:r>
            <a:endParaRPr lang="zh-TW" altLang="en-US" sz="2800" smtClean="0"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3A9C669-399D-4197-96B1-E9259C4E0F32}" type="slidenum">
              <a:rPr lang="zh-TW" altLang="en-US" smtClean="0"/>
              <a:pPr>
                <a:defRPr/>
              </a:pPr>
              <a:t>40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1976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年蕭芳芳出席無線電視的宴會時所穿的旗袍。</a:t>
            </a:r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 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這件旗袍由其母親</a:t>
            </a: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/>
            </a:r>
            <a:b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</a:b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成家禾女士設計，</a:t>
            </a:r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中國式刺繡滾邊是其母</a:t>
            </a: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1930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年代的收藏。</a:t>
            </a:r>
            <a:endParaRPr lang="zh-TW" altLang="en-US" sz="2800" smtClean="0"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48C5B8-323B-45AD-9C5C-6273BAF9EAD6}" type="slidenum">
              <a:rPr lang="zh-TW" altLang="en-US" smtClean="0"/>
              <a:pPr>
                <a:defRPr/>
              </a:pPr>
              <a:t>41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1977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年朱玲玲女士參加</a:t>
            </a: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香港小姐競選時穿著的旗袍</a:t>
            </a:r>
            <a:endParaRPr lang="zh-TW" altLang="en-US" sz="280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AB2EF64-5EAE-4BCA-A2E1-B855D8BF6133}" type="slidenum">
              <a:rPr lang="zh-TW" altLang="en-US" smtClean="0"/>
              <a:pPr>
                <a:defRPr/>
              </a:pPr>
              <a:t>42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z="2800" b="1" spc="-100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1990</a:t>
            </a:r>
            <a:r>
              <a:rPr lang="zh-TW" altLang="en-US" sz="2800" b="1" spc="-100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年代華女士的旗袍</a:t>
            </a:r>
            <a:endParaRPr lang="zh-TW" altLang="en-US" sz="2800" dirty="0" smtClean="0"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endParaRPr lang="en-US" altLang="zh-TW" sz="2800" b="1" dirty="0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pPr>
              <a:defRPr/>
            </a:pPr>
            <a:r>
              <a:rPr lang="zh-TW" altLang="en-US" sz="2800" b="1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華慧娜女士於日常生活、上班、出席宴會或其他隆重場合，都會穿著旗袍。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43CAAB4-B3FC-4185-B5B2-8D02C8464CE2}" type="slidenum">
              <a:rPr lang="zh-TW" altLang="en-US" smtClean="0"/>
              <a:pPr>
                <a:defRPr/>
              </a:pPr>
              <a:t>43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 sz="2800" b="1" spc="-100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1990</a:t>
            </a:r>
            <a:r>
              <a:rPr lang="zh-TW" altLang="en-US" sz="2800" b="1" spc="-100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年代利孝和夫人的旗袍</a:t>
            </a:r>
            <a:endParaRPr lang="en-US" altLang="zh-TW" sz="2800" b="1" spc="-100" dirty="0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pPr>
              <a:defRPr/>
            </a:pPr>
            <a:endParaRPr lang="en-US" altLang="zh-TW" sz="2800" b="1" spc="-100" dirty="0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pPr>
              <a:defRPr/>
            </a:pPr>
            <a:r>
              <a:rPr lang="zh-TW" altLang="en-US" sz="2800" b="1" spc="-100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 利孝和夫人</a:t>
            </a:r>
            <a:r>
              <a:rPr lang="zh-TW" altLang="en-US" sz="2800" b="1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出席宴會</a:t>
            </a:r>
            <a:r>
              <a:rPr lang="en-US" altLang="zh-TW" sz="2800" b="1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,</a:t>
            </a:r>
          </a:p>
          <a:p>
            <a:pPr>
              <a:defRPr/>
            </a:pPr>
            <a:r>
              <a:rPr lang="en-US" altLang="zh-TW" sz="2800" b="1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  </a:t>
            </a:r>
            <a:r>
              <a:rPr lang="zh-TW" altLang="en-US" sz="2800" b="1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都會穿著旗袍。</a:t>
            </a:r>
            <a:r>
              <a:rPr lang="en-US" altLang="zh-TW" b="1" spc="-100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b="1" spc="-100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dirty="0" smtClean="0">
              <a:latin typeface="Arial" charset="0"/>
              <a:ea typeface="文鼎粗魏碑" pitchFamily="49" charset="-120"/>
            </a:endParaRPr>
          </a:p>
          <a:p>
            <a:pPr>
              <a:defRPr/>
            </a:pP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EA0C93B-B7BA-4B19-A16A-FF6D0B3BC207}" type="slidenum">
              <a:rPr lang="zh-TW" altLang="en-US" smtClean="0"/>
              <a:pPr>
                <a:defRPr/>
              </a:pPr>
              <a:t>44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1995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年蕭芳芳女士出席</a:t>
            </a:r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台灣金馬獎 頒獎典禮時穿著的旗袍，</a:t>
            </a:r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由時裝設計師鄭兆良設計。</a:t>
            </a:r>
            <a:r>
              <a:rPr lang="zh-TW" altLang="en-US" b="1" smtClean="0">
                <a:solidFill>
                  <a:schemeClr val="bg1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zh-TW" altLang="en-US" b="1" smtClean="0">
                <a:solidFill>
                  <a:schemeClr val="bg1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smtClean="0">
              <a:ea typeface="文鼎粗魏碑" pitchFamily="49" charset="-120"/>
              <a:cs typeface="文鼎中隸" pitchFamily="49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6F99DE-ACA7-43C1-A8A8-969557EF1842}" type="slidenum">
              <a:rPr lang="zh-TW" altLang="en-US" smtClean="0"/>
              <a:pPr>
                <a:defRPr/>
              </a:pPr>
              <a:t>45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1996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年</a:t>
            </a: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: 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施南生女士於結婚時穿著的旗袍，</a:t>
            </a:r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由張叔平先生設計。</a:t>
            </a:r>
            <a:r>
              <a:rPr lang="zh-TW" altLang="en-US" b="1" smtClean="0">
                <a:solidFill>
                  <a:schemeClr val="bg1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zh-TW" altLang="en-US" b="1" smtClean="0">
                <a:solidFill>
                  <a:schemeClr val="bg1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smtClean="0">
              <a:ea typeface="文鼎粗魏碑" pitchFamily="49" charset="-120"/>
              <a:cs typeface="文鼎中隸" pitchFamily="49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5C42B92-CEAB-4425-838E-0E145C5A22BF}" type="slidenum">
              <a:rPr lang="zh-TW" altLang="en-US" smtClean="0"/>
              <a:pPr>
                <a:defRPr/>
              </a:pPr>
              <a:t>46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2008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的奧運會</a:t>
            </a: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:</a:t>
            </a:r>
          </a:p>
          <a:p>
            <a:endParaRPr lang="en-US" altLang="zh-TW" sz="28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北京奧運禮儀小姐</a:t>
            </a: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/>
            </a:r>
            <a:b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</a:br>
            <a:r>
              <a:rPr lang="en-US" altLang="zh-TW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 </a:t>
            </a:r>
            <a:r>
              <a:rPr lang="zh-TW" altLang="en-US" sz="28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的創意旗袍制服</a:t>
            </a:r>
            <a:endParaRPr lang="zh-TW" altLang="en-US" sz="2800" smtClean="0"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F17837-03AF-4969-B0F3-9157A34BECF5}" type="slidenum">
              <a:rPr lang="zh-TW" altLang="en-US" smtClean="0"/>
              <a:pPr>
                <a:defRPr/>
              </a:pPr>
              <a:t>47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z="2800" b="1" smtClean="0">
                <a:solidFill>
                  <a:srgbClr val="E1355E"/>
                </a:solidFill>
                <a:latin typeface="標楷體" pitchFamily="65" charset="-120"/>
                <a:ea typeface="標楷體" pitchFamily="65" charset="-120"/>
              </a:rPr>
              <a:t>2009</a:t>
            </a:r>
            <a:r>
              <a:rPr lang="zh-TW" altLang="en-US" sz="2800" b="1" smtClean="0">
                <a:solidFill>
                  <a:srgbClr val="E1355E"/>
                </a:solidFill>
                <a:latin typeface="標楷體" pitchFamily="65" charset="-120"/>
                <a:ea typeface="標楷體" pitchFamily="65" charset="-120"/>
              </a:rPr>
              <a:t>年高黃美芸女士穿著旗袍，</a:t>
            </a:r>
            <a:endParaRPr lang="en-US" altLang="zh-TW" sz="2800" b="1" smtClean="0">
              <a:solidFill>
                <a:srgbClr val="E1355E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smtClean="0">
                <a:solidFill>
                  <a:srgbClr val="E1355E"/>
                </a:solidFill>
                <a:latin typeface="標楷體" pitchFamily="65" charset="-120"/>
                <a:ea typeface="標楷體" pitchFamily="65" charset="-120"/>
              </a:rPr>
              <a:t>陪同高錕教授  </a:t>
            </a:r>
            <a:r>
              <a:rPr lang="en-US" altLang="zh-TW" sz="2800" b="1" smtClean="0">
                <a:solidFill>
                  <a:srgbClr val="E1355E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b="1" smtClean="0">
                <a:solidFill>
                  <a:srgbClr val="E1355E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2800" b="1" smtClean="0">
                <a:solidFill>
                  <a:srgbClr val="E1355E"/>
                </a:solidFill>
                <a:latin typeface="標楷體" pitchFamily="65" charset="-120"/>
                <a:ea typeface="標楷體" pitchFamily="65" charset="-120"/>
              </a:rPr>
              <a:t>出席 諾貝爾物理學 獎頒獎禮。</a:t>
            </a:r>
          </a:p>
          <a:p>
            <a:r>
              <a:rPr lang="zh-TW" altLang="en-US" sz="2800" b="1" smtClean="0">
                <a:latin typeface="標楷體" pitchFamily="65" charset="-120"/>
                <a:ea typeface="標楷體" pitchFamily="65" charset="-120"/>
              </a:rPr>
              <a:t>高黃美芸女士選擇穿著象徵中國文化的旗袍， 出席隆重的頒獎禮，表現出女性的莊重、大方和活力。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65E4A66-EC8E-46E0-B4CA-8853FCDD934D}" type="slidenum">
              <a:rPr lang="zh-TW" altLang="en-US" smtClean="0"/>
              <a:pPr>
                <a:defRPr/>
              </a:pPr>
              <a:t>48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smtClean="0">
                <a:latin typeface="標楷體" pitchFamily="65" charset="-120"/>
                <a:ea typeface="標楷體" pitchFamily="65" charset="-120"/>
              </a:rPr>
              <a:t>到了</a:t>
            </a:r>
            <a:r>
              <a:rPr lang="en-US" altLang="zh-TW" sz="2800" smtClean="0">
                <a:latin typeface="標楷體" pitchFamily="65" charset="-120"/>
                <a:ea typeface="標楷體" pitchFamily="65" charset="-120"/>
              </a:rPr>
              <a:t>21</a:t>
            </a:r>
            <a:r>
              <a:rPr lang="zh-TW" altLang="en-US" sz="2800" smtClean="0">
                <a:latin typeface="標楷體" pitchFamily="65" charset="-120"/>
                <a:ea typeface="標楷體" pitchFamily="65" charset="-120"/>
              </a:rPr>
              <a:t>世紀</a:t>
            </a:r>
            <a:r>
              <a:rPr lang="en-US" altLang="zh-TW" sz="2800" smtClean="0">
                <a:latin typeface="標楷體" pitchFamily="65" charset="-120"/>
                <a:ea typeface="標楷體" pitchFamily="65" charset="-120"/>
              </a:rPr>
              <a:t>,</a:t>
            </a:r>
          </a:p>
          <a:p>
            <a:r>
              <a:rPr lang="zh-TW" altLang="en-US" sz="2800" smtClean="0">
                <a:latin typeface="標楷體" pitchFamily="65" charset="-120"/>
                <a:ea typeface="標楷體" pitchFamily="65" charset="-120"/>
              </a:rPr>
              <a:t>旗袍的設計已經創意無限</a:t>
            </a:r>
            <a:r>
              <a:rPr lang="en-US" altLang="zh-TW" sz="2800" smtClean="0">
                <a:latin typeface="標楷體" pitchFamily="65" charset="-120"/>
                <a:ea typeface="標楷體" pitchFamily="65" charset="-120"/>
              </a:rPr>
              <a:t>!</a:t>
            </a:r>
            <a:endParaRPr lang="zh-TW" altLang="en-US" sz="280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AB0D89-A57E-4D58-BC3F-F7561C982E32}" type="slidenum">
              <a:rPr lang="zh-TW" altLang="en-US" smtClean="0"/>
              <a:pPr>
                <a:defRPr/>
              </a:pPr>
              <a:t>49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A85250E-2D88-4BB8-87B2-038FAF03BDB3}" type="slidenum">
              <a:rPr lang="zh-TW" altLang="en-US" smtClean="0"/>
              <a:pPr>
                <a:defRPr/>
              </a:pPr>
              <a:t>50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中國服飾蘊含歷史與文化的傳承</a:t>
            </a:r>
            <a: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,</a:t>
            </a:r>
          </a:p>
          <a:p>
            <a:endParaRPr lang="en-US" altLang="zh-TW" sz="28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  <a:p>
            <a:r>
              <a:rPr lang="zh-TW" altLang="en-US" sz="2800" b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而旗袍亦</a:t>
            </a:r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最能體現女性典雅秀麗的氣質</a:t>
            </a:r>
            <a: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,</a:t>
            </a:r>
            <a:b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</a:br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成為中華民族服裝的標記</a:t>
            </a:r>
            <a: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,</a:t>
            </a:r>
            <a:br>
              <a:rPr lang="en-US" altLang="zh-TW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</a:br>
            <a:r>
              <a:rPr lang="zh-TW" altLang="en-US" sz="2800" b="1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  <a:cs typeface="文鼎中隸" pitchFamily="49" charset="-120"/>
              </a:rPr>
              <a:t>禮儀文化的延續。</a:t>
            </a:r>
            <a:endParaRPr lang="zh-TW" altLang="en-US" sz="2800" smtClean="0">
              <a:latin typeface="標楷體" pitchFamily="65" charset="-120"/>
              <a:ea typeface="標楷體" pitchFamily="65" charset="-120"/>
              <a:cs typeface="文鼎中隸" pitchFamily="49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F822F2-0614-4250-ACFD-F9886B236A3F}" type="slidenum">
              <a:rPr lang="zh-TW" altLang="en-US" smtClean="0"/>
              <a:pPr>
                <a:defRPr/>
              </a:pPr>
              <a:t>51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A2E4D75-A30E-4084-AD1C-9E98C6274536}" type="slidenum">
              <a:rPr lang="zh-TW" altLang="en-US" smtClean="0"/>
              <a:pPr>
                <a:defRPr/>
              </a:pPr>
              <a:t>52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7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5" name="矩形 1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6" name="矩形 1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7" name="矩形 2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" name="矩形 23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1" name="矩形 24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2" name="矩形 25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3" name="矩形 26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4" name="矩形 27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15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50D375-5B20-448D-BACF-5813E952AAAB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16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7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22B20E-3D99-4BFE-9DD9-AF76D4E81C4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9BD34B-0A33-4187-A015-D172E6733E87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C076F0-EDB7-4649-B0BD-7199AF9D6D8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手繪多邊形 17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5" name="手繪多邊形 18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6" name="手繪多邊形 19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7" name="手繪多邊形 20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" name="手繪多邊形 23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9" name="手繪多邊形 24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" name="手繪多邊形 25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1" name="手繪多邊形 26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2" name="手繪多邊形 27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3" name="手繪多邊形 28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4" name="手繪多邊形 29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5" name="手繪多邊形 30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6" name="手繪多邊形 31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7" name="手繪多邊形 32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8" name="手繪多邊形 33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9" name="矩形 34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0" name="矩形 35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1" name="矩形 36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2" name="矩形 37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3" name="矩形 38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4" name="矩形 39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ED40279-32B0-4843-B5B1-D3CFF22C6203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2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2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0BA2325-7C0A-474A-88CA-E73D59A5644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6A9027-4ADD-430F-91EA-0952349C837B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852D71F-6BC5-4B73-A73D-8FA17AAD7D0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17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矩形 18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9" name="矩形 19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0" name="矩形 20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1" name="矩形 23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2" name="矩形 24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3" name="矩形 25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4" name="矩形 26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5" name="矩形 27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6" name="矩形 28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BC13345-E5BE-4290-8578-659C3B2848FE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1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38F41DB-335E-4489-9F55-4AE3DCDD73B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ABD6103-3DF1-4921-99A6-C14F702CA0BC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CC28F34-81D3-43CD-A207-A20D51625B8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3B8F40-0B4A-4AD7-9456-737B72A279FF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3D36CED-EA97-4E4F-BD9A-88C9AB5536F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1D24C2-7214-481D-BD33-6F1674911424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53D8D3-4693-4126-8AD7-6CDA7311946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cxnSp>
        <p:nvCxnSpPr>
          <p:cNvPr id="6" name="直線接點 1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群組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直線接點 20"/>
            <p:cNvCxnSpPr/>
            <p:nvPr/>
          </p:nvCxnSpPr>
          <p:spPr>
            <a:xfrm rot="16200000">
              <a:off x="6663593" y="1269374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線接點 23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接點 24"/>
            <p:cNvCxnSpPr/>
            <p:nvPr/>
          </p:nvCxnSpPr>
          <p:spPr>
            <a:xfrm rot="5400000" flipH="1">
              <a:off x="6744513" y="1268399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群組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直線接點 26"/>
            <p:cNvCxnSpPr/>
            <p:nvPr/>
          </p:nvCxnSpPr>
          <p:spPr>
            <a:xfrm rot="16200000">
              <a:off x="6663593" y="1269374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接點 27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接點 28"/>
            <p:cNvCxnSpPr/>
            <p:nvPr/>
          </p:nvCxnSpPr>
          <p:spPr>
            <a:xfrm rot="5400000" flipH="1">
              <a:off x="6744513" y="1268399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群組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直線接點 30"/>
            <p:cNvCxnSpPr/>
            <p:nvPr/>
          </p:nvCxnSpPr>
          <p:spPr>
            <a:xfrm rot="16200000">
              <a:off x="6663592" y="1269373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31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接點 32"/>
            <p:cNvCxnSpPr/>
            <p:nvPr/>
          </p:nvCxnSpPr>
          <p:spPr>
            <a:xfrm rot="5400000" flipH="1">
              <a:off x="6744512" y="1268399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9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E2F296-6CFA-4D28-B257-54D6DB1B5DB7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20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21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71B5D0C-077E-4243-B412-9E5BEE47171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2E36F1-FF27-4C93-9500-E03C6B1F6D09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E09E03E-EC24-40EB-B46B-E1E83EEF10F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3EEBAF-28C0-43A7-AFB2-8827322AD7A8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0497736-0748-4362-B794-2846A9BCF73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cut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5" name="矩形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6" name="矩形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7" name="矩形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36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E30DE262-79C2-432E-AC80-BA103DB17E6B}" type="datetimeFigureOut">
              <a:rPr lang="zh-TW" altLang="en-US"/>
              <a:pPr>
                <a:defRPr/>
              </a:pPr>
              <a:t>2012/7/4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BB4434CE-4DA7-4CEB-B2EA-94C22E7407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91" r:id="rId1"/>
    <p:sldLayoutId id="2147484192" r:id="rId2"/>
    <p:sldLayoutId id="2147484193" r:id="rId3"/>
    <p:sldLayoutId id="2147484194" r:id="rId4"/>
    <p:sldLayoutId id="2147484195" r:id="rId5"/>
    <p:sldLayoutId id="2147484196" r:id="rId6"/>
    <p:sldLayoutId id="2147484197" r:id="rId7"/>
    <p:sldLayoutId id="2147484198" r:id="rId8"/>
    <p:sldLayoutId id="2147484199" r:id="rId9"/>
    <p:sldLayoutId id="2147484200" r:id="rId10"/>
    <p:sldLayoutId id="2147484201" r:id="rId11"/>
  </p:sldLayoutIdLst>
  <p:transition>
    <p:cut thruBlk="1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ea typeface="新細明體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ea typeface="新細明體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ea typeface="新細明體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ea typeface="新細明體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  <a:ea typeface="新細明體" charset="-12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57224" y="214290"/>
            <a:ext cx="7772400" cy="17145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10000" dirty="0" smtClean="0">
                <a:solidFill>
                  <a:srgbClr val="FF3300"/>
                </a:solidFill>
                <a:ea typeface="文鼎粗魏碑" pitchFamily="49" charset="-120"/>
              </a:rPr>
              <a:t> </a:t>
            </a:r>
            <a:r>
              <a:rPr lang="zh-TW" altLang="en-US" sz="10000" dirty="0" smtClean="0">
                <a:solidFill>
                  <a:srgbClr val="6600CC"/>
                </a:solidFill>
                <a:ea typeface="文鼎粗魏碑" pitchFamily="49" charset="-120"/>
              </a:rPr>
              <a:t>繽</a:t>
            </a:r>
            <a:r>
              <a:rPr lang="zh-TW" altLang="en-US" sz="10000" dirty="0" smtClean="0">
                <a:solidFill>
                  <a:srgbClr val="FF00FF"/>
                </a:solidFill>
                <a:ea typeface="文鼎粗魏碑" pitchFamily="49" charset="-120"/>
              </a:rPr>
              <a:t>紛</a:t>
            </a:r>
            <a:r>
              <a:rPr lang="zh-TW" altLang="en-US" sz="10000" dirty="0" smtClean="0">
                <a:solidFill>
                  <a:srgbClr val="6600CC"/>
                </a:solidFill>
                <a:ea typeface="文鼎粗魏碑" pitchFamily="49" charset="-120"/>
              </a:rPr>
              <a:t>旗</a:t>
            </a:r>
            <a:r>
              <a:rPr lang="zh-TW" altLang="en-US" sz="10000" dirty="0" smtClean="0">
                <a:solidFill>
                  <a:srgbClr val="FF00FF"/>
                </a:solidFill>
                <a:ea typeface="文鼎粗魏碑" pitchFamily="49" charset="-120"/>
              </a:rPr>
              <a:t>賞</a:t>
            </a:r>
            <a:r>
              <a:rPr lang="zh-TW" altLang="en-US" sz="10000" dirty="0" smtClean="0">
                <a:solidFill>
                  <a:srgbClr val="6600CC"/>
                </a:solidFill>
                <a:ea typeface="文鼎粗魏碑" pitchFamily="49" charset="-120"/>
              </a:rPr>
              <a:t>夜</a:t>
            </a:r>
            <a:endParaRPr lang="zh-TW" altLang="en-US" sz="10000" dirty="0">
              <a:solidFill>
                <a:srgbClr val="6600CC"/>
              </a:solidFill>
              <a:ea typeface="文鼎粗魏碑" pitchFamily="49" charset="-120"/>
            </a:endParaRPr>
          </a:p>
        </p:txBody>
      </p:sp>
      <p:sp>
        <p:nvSpPr>
          <p:cNvPr id="13315" name="標題 1"/>
          <p:cNvSpPr>
            <a:spLocks noGrp="1"/>
          </p:cNvSpPr>
          <p:nvPr>
            <p:ph type="subTitle" idx="1"/>
          </p:nvPr>
        </p:nvSpPr>
        <p:spPr>
          <a:xfrm>
            <a:off x="0" y="2357438"/>
            <a:ext cx="9144000" cy="4143375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zh-TW" alt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灣仔區議會屬下文化及康體事務委員會</a:t>
            </a:r>
          </a:p>
          <a:p>
            <a:pPr algn="ctr">
              <a:spcBef>
                <a:spcPct val="0"/>
              </a:spcBef>
            </a:pPr>
            <a:r>
              <a:rPr lang="en-US" altLang="zh-TW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 </a:t>
            </a:r>
            <a:r>
              <a:rPr lang="zh-TW" alt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香港宋慶齡金鑰匙培訓基金  合辦 </a:t>
            </a:r>
            <a:endParaRPr lang="en-US" altLang="zh-TW" sz="3000" b="1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ct val="0"/>
              </a:spcBef>
            </a:pPr>
            <a:endParaRPr lang="zh-TW" altLang="en-US" sz="3000" b="1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spcBef>
                <a:spcPct val="0"/>
              </a:spcBef>
            </a:pPr>
            <a:r>
              <a:rPr lang="zh-TW" alt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港灣婦女會</a:t>
            </a:r>
            <a:r>
              <a:rPr 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 </a:t>
            </a:r>
            <a:r>
              <a:rPr lang="zh-TW" alt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蘭芳婦女會</a:t>
            </a:r>
            <a:r>
              <a:rPr 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  </a:t>
            </a:r>
            <a:r>
              <a:rPr lang="zh-TW" alt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協辦</a:t>
            </a:r>
            <a:r>
              <a:rPr 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  </a:t>
            </a:r>
            <a:endParaRPr lang="zh-TW" altLang="en-US" sz="3000" b="1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spcBef>
                <a:spcPct val="0"/>
              </a:spcBef>
            </a:pPr>
            <a:r>
              <a:rPr 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    </a:t>
            </a:r>
            <a:r>
              <a:rPr lang="zh-TW" alt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環球成功華人有限公司</a:t>
            </a:r>
            <a:r>
              <a:rPr 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   </a:t>
            </a:r>
            <a:r>
              <a:rPr lang="zh-TW" alt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支持機構</a:t>
            </a:r>
            <a:r>
              <a:rPr 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 </a:t>
            </a:r>
            <a:endParaRPr lang="zh-TW" altLang="en-US" sz="3000" b="1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spcBef>
                <a:spcPct val="0"/>
              </a:spcBef>
            </a:pPr>
            <a:r>
              <a:rPr 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        </a:t>
            </a:r>
            <a:r>
              <a:rPr lang="zh-TW" alt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灣仔區議會</a:t>
            </a:r>
            <a:r>
              <a:rPr 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        </a:t>
            </a:r>
            <a:r>
              <a:rPr lang="zh-TW" alt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贊助</a:t>
            </a:r>
            <a:r>
              <a:rPr lang="en-US" sz="3000" b="1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  </a:t>
            </a:r>
            <a:r>
              <a:rPr lang="en-US" sz="300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  </a:t>
            </a:r>
            <a:endParaRPr lang="zh-TW" altLang="en-US" sz="300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4248150" y="3244850"/>
            <a:ext cx="249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/>
              <a:t> 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4313" y="214313"/>
            <a:ext cx="8572500" cy="45085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ts val="4500"/>
              </a:lnSpc>
              <a:defRPr/>
            </a:pPr>
            <a:r>
              <a:rPr lang="zh-TW" altLang="en-US" sz="5000" b="1" dirty="0" smtClean="0">
                <a:solidFill>
                  <a:srgbClr val="BE125C"/>
                </a:solidFill>
                <a:latin typeface="標楷體" pitchFamily="65" charset="-120"/>
                <a:ea typeface="文鼎粗魏碑" pitchFamily="49" charset="-120"/>
                <a:cs typeface="文鼎中隸" pitchFamily="49" charset="-120"/>
              </a:rPr>
              <a:t>旗袍的由來</a:t>
            </a:r>
            <a:r>
              <a:rPr lang="en-US" altLang="zh-TW" sz="5000" b="1" dirty="0" smtClean="0">
                <a:solidFill>
                  <a:srgbClr val="BE125C"/>
                </a:solidFill>
                <a:latin typeface="標楷體" pitchFamily="65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sz="5000" b="1" dirty="0" smtClean="0">
                <a:solidFill>
                  <a:srgbClr val="BE125C"/>
                </a:solidFill>
                <a:latin typeface="標楷體" pitchFamily="65" charset="-120"/>
                <a:ea typeface="文鼎粗魏碑" pitchFamily="49" charset="-120"/>
                <a:cs typeface="文鼎中隸" pitchFamily="49" charset="-120"/>
              </a:rPr>
            </a:br>
            <a:r>
              <a:rPr lang="en-US" altLang="zh-TW" sz="3500" b="1" dirty="0" smtClean="0">
                <a:solidFill>
                  <a:srgbClr val="6600C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sz="3500" b="1" dirty="0" smtClean="0">
                <a:solidFill>
                  <a:srgbClr val="6600C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sz="3500" dirty="0" smtClean="0">
              <a:solidFill>
                <a:srgbClr val="6600CC"/>
              </a:solidFill>
              <a:ea typeface="文鼎粗魏碑" pitchFamily="49" charset="-120"/>
              <a:cs typeface="文鼎中隸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28688" y="2786063"/>
            <a:ext cx="77724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zh-TW" altLang="en-US" sz="8000" dirty="0" smtClean="0">
                <a:solidFill>
                  <a:schemeClr val="accent2">
                    <a:lumMod val="75000"/>
                  </a:schemeClr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    </a:t>
            </a:r>
            <a:endParaRPr lang="zh-TW" altLang="en-US" sz="8000" b="1" dirty="0">
              <a:solidFill>
                <a:srgbClr val="6600CC"/>
              </a:solidFill>
              <a:ea typeface="文鼎粗魏碑" pitchFamily="49" charset="-120"/>
            </a:endParaRPr>
          </a:p>
        </p:txBody>
      </p:sp>
      <p:pic>
        <p:nvPicPr>
          <p:cNvPr id="14340" name="Picture 3" descr="C:\Documents and Settings\wwcr\桌面\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67938">
            <a:off x="5100638" y="1277938"/>
            <a:ext cx="3376612" cy="506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C:\Documents and Settings\wwcr\桌面\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71228">
            <a:off x="722313" y="1290638"/>
            <a:ext cx="3113087" cy="518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2938" y="500063"/>
            <a:ext cx="77724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> </a:t>
            </a: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長袍</a:t>
            </a:r>
            <a:endParaRPr lang="zh-TW" altLang="en-US" sz="5000" dirty="0">
              <a:solidFill>
                <a:srgbClr val="BE125C"/>
              </a:solidFill>
              <a:ea typeface="文鼎粗魏碑" pitchFamily="49" charset="-120"/>
            </a:endParaRPr>
          </a:p>
        </p:txBody>
      </p:sp>
      <p:pic>
        <p:nvPicPr>
          <p:cNvPr id="15363" name="Picture 10" descr="N:\Home\Teacher\temp 8\黃慧貞老師\照片 00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929063" y="36513"/>
            <a:ext cx="5214937" cy="6821487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2938" y="500063"/>
            <a:ext cx="77724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rgbClr val="D8204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> </a:t>
            </a: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旗袍</a:t>
            </a:r>
            <a:endParaRPr lang="zh-TW" altLang="en-US" sz="5000" dirty="0">
              <a:solidFill>
                <a:srgbClr val="BE125C"/>
              </a:solidFill>
              <a:ea typeface="文鼎粗魏碑" pitchFamily="49" charset="-120"/>
            </a:endParaRPr>
          </a:p>
        </p:txBody>
      </p:sp>
      <p:pic>
        <p:nvPicPr>
          <p:cNvPr id="16387" name="Picture 11" descr="N:\Home\Teacher\temp 8\黃慧貞老師\複製 -照片 00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714750" y="0"/>
            <a:ext cx="5429250" cy="6858000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625" y="0"/>
            <a:ext cx="8143875" cy="635793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上衣</a:t>
            </a:r>
            <a:r>
              <a:rPr lang="en-US" altLang="zh-TW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:</a:t>
            </a:r>
            <a:br>
              <a:rPr lang="en-US" altLang="zh-TW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大襟女褂                </a:t>
            </a:r>
            <a:r>
              <a:rPr lang="en-US" altLang="zh-TW" b="1" dirty="0" smtClean="0">
                <a:solidFill>
                  <a:srgbClr val="0D0D0D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b="1" dirty="0" smtClean="0">
                <a:solidFill>
                  <a:srgbClr val="0D0D0D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en-US" altLang="zh-TW" b="1" dirty="0" smtClean="0">
                <a:solidFill>
                  <a:srgbClr val="0D0D0D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b="1" dirty="0" smtClean="0">
                <a:solidFill>
                  <a:srgbClr val="0D0D0D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en-US" altLang="zh-TW" b="1" dirty="0" smtClean="0">
                <a:solidFill>
                  <a:srgbClr val="0D0D0D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b="1" dirty="0" smtClean="0">
                <a:solidFill>
                  <a:srgbClr val="0D0D0D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en-US" altLang="zh-TW" b="1" dirty="0" smtClean="0">
                <a:solidFill>
                  <a:srgbClr val="0D0D0D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           </a:t>
            </a:r>
            <a:br>
              <a:rPr lang="en-US" altLang="zh-TW" b="1" dirty="0" smtClean="0">
                <a:solidFill>
                  <a:srgbClr val="0D0D0D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b="1" dirty="0" smtClean="0">
              <a:solidFill>
                <a:srgbClr val="0D0D0D"/>
              </a:solidFill>
              <a:latin typeface="文鼎中隸" pitchFamily="49" charset="-120"/>
              <a:ea typeface="文鼎粗魏碑" pitchFamily="49" charset="-120"/>
              <a:cs typeface="文鼎中隸" pitchFamily="49" charset="-120"/>
            </a:endParaRPr>
          </a:p>
        </p:txBody>
      </p:sp>
      <p:pic>
        <p:nvPicPr>
          <p:cNvPr id="17411" name="Picture 3" descr="N:\Home\Teacher\temp 8\黃慧貞老師\03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738" y="1857375"/>
            <a:ext cx="7878762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內容版面配置區 11"/>
          <p:cNvSpPr>
            <a:spLocks noGrp="1"/>
          </p:cNvSpPr>
          <p:nvPr>
            <p:ph idx="1"/>
          </p:nvPr>
        </p:nvSpPr>
        <p:spPr>
          <a:xfrm>
            <a:off x="1000125" y="2143125"/>
            <a:ext cx="7500938" cy="4213225"/>
          </a:xfrm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357188"/>
            <a:ext cx="7772400" cy="10699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大襟女褂</a:t>
            </a:r>
            <a:endParaRPr lang="zh-TW" altLang="en-US" sz="5000" dirty="0">
              <a:solidFill>
                <a:srgbClr val="BE125C"/>
              </a:solidFill>
              <a:ea typeface="文鼎粗魏碑" pitchFamily="49" charset="-120"/>
            </a:endParaRPr>
          </a:p>
        </p:txBody>
      </p:sp>
      <p:sp>
        <p:nvSpPr>
          <p:cNvPr id="1843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8436" name="Picture 4" descr="N:\Home\Teacher\temp 8\黃慧貞老師\03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1500188"/>
            <a:ext cx="7888287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28688" y="285750"/>
            <a:ext cx="7772400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后妃常春服</a:t>
            </a:r>
            <a:endParaRPr lang="zh-TW" altLang="en-US" sz="5000" dirty="0">
              <a:solidFill>
                <a:srgbClr val="BE125C"/>
              </a:solidFill>
              <a:ea typeface="文鼎粗魏碑" pitchFamily="49" charset="-120"/>
            </a:endParaRPr>
          </a:p>
        </p:txBody>
      </p:sp>
      <p:sp>
        <p:nvSpPr>
          <p:cNvPr id="1945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9460" name="Picture 8" descr="N:\Home\Teacher\temp 8\黃慧貞老師\0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1214438"/>
            <a:ext cx="5643563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28688" y="285750"/>
            <a:ext cx="77724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坎肩</a:t>
            </a:r>
            <a:endParaRPr lang="zh-TW" altLang="en-US" sz="5000" b="1" dirty="0">
              <a:solidFill>
                <a:srgbClr val="BE125C"/>
              </a:solidFill>
              <a:ea typeface="文鼎粗魏碑" pitchFamily="49" charset="-120"/>
            </a:endParaRPr>
          </a:p>
        </p:txBody>
      </p:sp>
      <p:sp>
        <p:nvSpPr>
          <p:cNvPr id="2048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0484" name="Picture 6" descr="N:\Home\Teacher\temp 8\黃慧貞老師\01 (5)拷貝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4400" y="0"/>
            <a:ext cx="5189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715375" cy="10588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女背心                     </a:t>
            </a:r>
            <a:r>
              <a:rPr lang="en-US" altLang="zh-TW" dirty="0" smtClean="0">
                <a:solidFill>
                  <a:srgbClr val="0D0D0D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dirty="0" smtClean="0">
                <a:solidFill>
                  <a:srgbClr val="0D0D0D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dirty="0" smtClean="0">
              <a:solidFill>
                <a:srgbClr val="0D0D0D"/>
              </a:solidFill>
              <a:latin typeface="文鼎中隸" pitchFamily="49" charset="-120"/>
              <a:ea typeface="文鼎粗魏碑" pitchFamily="49" charset="-120"/>
              <a:cs typeface="文鼎中隸" pitchFamily="49" charset="-120"/>
            </a:endParaRPr>
          </a:p>
        </p:txBody>
      </p:sp>
      <p:pic>
        <p:nvPicPr>
          <p:cNvPr id="21507" name="Picture 3" descr="N:\Home\Teacher\temp 8\黃慧貞老師\01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14688" y="0"/>
            <a:ext cx="5356225" cy="6905625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0125" y="285750"/>
            <a:ext cx="77724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朝褂</a:t>
            </a:r>
            <a:r>
              <a:rPr lang="en-US" altLang="zh-TW" sz="5000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sz="5000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sz="5000" dirty="0">
              <a:solidFill>
                <a:srgbClr val="BE125C"/>
              </a:solidFill>
              <a:ea typeface="文鼎粗魏碑" pitchFamily="49" charset="-120"/>
            </a:endParaRPr>
          </a:p>
        </p:txBody>
      </p:sp>
      <p:sp>
        <p:nvSpPr>
          <p:cNvPr id="2253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2532" name="Picture 5" descr="N:\Home\Teacher\temp 8\黃慧貞老師\01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13" y="0"/>
            <a:ext cx="5143500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8820150" cy="152558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下裳</a:t>
            </a:r>
            <a:r>
              <a:rPr lang="en-US" altLang="zh-TW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:</a:t>
            </a: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               </a:t>
            </a:r>
            <a:r>
              <a:rPr lang="en-US" altLang="zh-TW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/>
            </a:r>
            <a:br>
              <a:rPr lang="en-US" altLang="zh-TW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</a:b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刺繡女裙</a:t>
            </a:r>
            <a:r>
              <a:rPr lang="zh-TW" altLang="en-US" sz="5000" b="1" dirty="0" smtClean="0">
                <a:solidFill>
                  <a:srgbClr val="C00000"/>
                </a:solidFill>
                <a:latin typeface="文鼎中隸" pitchFamily="49" charset="-120"/>
                <a:ea typeface="文鼎粗魏碑" pitchFamily="49" charset="-120"/>
              </a:rPr>
              <a:t>         </a:t>
            </a:r>
            <a:r>
              <a:rPr lang="zh-TW" altLang="en-US" sz="50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皇</a:t>
            </a:r>
            <a:r>
              <a:rPr lang="zh-TW" altLang="en-US" sz="5000" b="1" dirty="0" smtClean="0">
                <a:solidFill>
                  <a:schemeClr val="accent2">
                    <a:lumMod val="75000"/>
                  </a:schemeClr>
                </a:solidFill>
                <a:latin typeface="文鼎中隸" pitchFamily="49" charset="-120"/>
                <a:ea typeface="文鼎粗魏碑" pitchFamily="49" charset="-120"/>
              </a:rPr>
              <a:t>后冬朝裙</a:t>
            </a:r>
          </a:p>
        </p:txBody>
      </p:sp>
      <p:pic>
        <p:nvPicPr>
          <p:cNvPr id="23555" name="Picture 7" descr="N:\Home\Teacher\temp 8\黃慧貞老師\01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538" y="2500313"/>
            <a:ext cx="550862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2" descr="N:\Home\Teacher\temp 8\黃慧貞老師\02 (2)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715000" y="2286000"/>
            <a:ext cx="3240088" cy="3859213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512763"/>
            <a:ext cx="9144000" cy="4559300"/>
          </a:xfrm>
        </p:spPr>
        <p:txBody>
          <a:bodyPr/>
          <a:lstStyle/>
          <a:p>
            <a:pPr algn="ctr">
              <a:defRPr/>
            </a:pPr>
            <a:r>
              <a:rPr lang="zh-TW" altLang="en-US" sz="10000" b="1" dirty="0" smtClean="0">
                <a:solidFill>
                  <a:srgbClr val="FF00FF"/>
                </a:solidFill>
                <a:latin typeface="標楷體" pitchFamily="65" charset="-120"/>
                <a:ea typeface="文鼎粗魏碑" pitchFamily="49" charset="-120"/>
              </a:rPr>
              <a:t>旗袍的演變</a:t>
            </a:r>
            <a:endParaRPr lang="zh-TW" altLang="en-US" sz="10000" b="1" dirty="0">
              <a:solidFill>
                <a:srgbClr val="FF00FF"/>
              </a:solidFill>
              <a:latin typeface="標楷體" pitchFamily="65" charset="-120"/>
              <a:ea typeface="文鼎粗魏碑" pitchFamily="49" charset="-120"/>
            </a:endParaRPr>
          </a:p>
        </p:txBody>
      </p:sp>
      <p:sp>
        <p:nvSpPr>
          <p:cNvPr id="2457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內容版面配置區 2"/>
          <p:cNvSpPr>
            <a:spLocks noGrp="1"/>
          </p:cNvSpPr>
          <p:nvPr>
            <p:ph idx="1"/>
          </p:nvPr>
        </p:nvSpPr>
        <p:spPr>
          <a:xfrm>
            <a:off x="0" y="1000125"/>
            <a:ext cx="9144000" cy="66436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zh-TW" altLang="en-US" b="1" smtClean="0">
                <a:solidFill>
                  <a:srgbClr val="6600CC"/>
                </a:solidFill>
                <a:latin typeface="文鼎中隸" pitchFamily="49" charset="-120"/>
                <a:ea typeface="文鼎中隸" pitchFamily="49" charset="-120"/>
              </a:rPr>
              <a:t>  </a:t>
            </a:r>
            <a:endParaRPr lang="en-US" altLang="zh-TW" b="1" smtClean="0">
              <a:solidFill>
                <a:srgbClr val="6600CC"/>
              </a:solidFill>
              <a:latin typeface="文鼎中隸" pitchFamily="49" charset="-120"/>
              <a:ea typeface="文鼎中隸" pitchFamily="49" charset="-120"/>
            </a:endParaRPr>
          </a:p>
          <a:p>
            <a:pPr eaLnBrk="1" hangingPunct="1">
              <a:lnSpc>
                <a:spcPts val="4500"/>
              </a:lnSpc>
              <a:buFont typeface="Wingdings" pitchFamily="2" charset="2"/>
              <a:buNone/>
            </a:pPr>
            <a:endParaRPr lang="en-US" altLang="zh-TW" b="1" smtClean="0">
              <a:solidFill>
                <a:srgbClr val="6600CC"/>
              </a:solidFill>
              <a:latin typeface="文鼎中隸" pitchFamily="49" charset="-120"/>
              <a:ea typeface="文鼎中隸" pitchFamily="49" charset="-120"/>
            </a:endParaRPr>
          </a:p>
          <a:p>
            <a:pPr eaLnBrk="1" hangingPunct="1">
              <a:lnSpc>
                <a:spcPts val="5000"/>
              </a:lnSpc>
              <a:buFont typeface="Wingdings" pitchFamily="2" charset="2"/>
              <a:buNone/>
            </a:pPr>
            <a:endParaRPr lang="en-US" altLang="zh-TW" sz="40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28625" y="214313"/>
            <a:ext cx="77724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000" b="1" dirty="0" smtClean="0">
                <a:solidFill>
                  <a:srgbClr val="6600C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>  </a:t>
            </a:r>
            <a:r>
              <a:rPr lang="zh-TW" altLang="en-US" sz="10000" b="1" dirty="0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清朝</a:t>
            </a:r>
            <a:endParaRPr lang="zh-TW" altLang="en-US" sz="10000" dirty="0">
              <a:solidFill>
                <a:srgbClr val="FF00FF"/>
              </a:solidFill>
              <a:ea typeface="文鼎粗魏碑" pitchFamily="49" charset="-120"/>
            </a:endParaRPr>
          </a:p>
        </p:txBody>
      </p:sp>
      <p:pic>
        <p:nvPicPr>
          <p:cNvPr id="25604" name="Picture 7" descr="N:\Home\Teacher\temp 8\黃慧貞老師\05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63" y="0"/>
            <a:ext cx="5214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pic>
        <p:nvPicPr>
          <p:cNvPr id="26627" name="Picture 2" descr="V:\6-16 b\8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643438" cy="6858000"/>
          </a:xfrm>
        </p:spPr>
      </p:pic>
      <p:pic>
        <p:nvPicPr>
          <p:cNvPr id="26628" name="Picture 3" descr="V:\6-16 b\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14863" y="0"/>
            <a:ext cx="4529137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內容版面配置區 2"/>
          <p:cNvSpPr>
            <a:spLocks noGrp="1"/>
          </p:cNvSpPr>
          <p:nvPr>
            <p:ph idx="1"/>
          </p:nvPr>
        </p:nvSpPr>
        <p:spPr>
          <a:xfrm>
            <a:off x="0" y="285750"/>
            <a:ext cx="9144000" cy="635793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zh-TW" altLang="en-US" b="1" smtClean="0">
                <a:solidFill>
                  <a:srgbClr val="6600CC"/>
                </a:solidFill>
                <a:latin typeface="文鼎中隸" pitchFamily="49" charset="-120"/>
                <a:ea typeface="文鼎中隸" pitchFamily="49" charset="-120"/>
              </a:rPr>
              <a:t>  </a:t>
            </a:r>
            <a:endParaRPr lang="en-US" altLang="zh-TW" sz="4000" b="1" smtClean="0">
              <a:solidFill>
                <a:srgbClr val="6600CC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4500"/>
              </a:lnSpc>
              <a:buFont typeface="Wingdings" pitchFamily="2" charset="2"/>
              <a:buNone/>
            </a:pPr>
            <a:endParaRPr lang="en-US" altLang="zh-TW" sz="4000" b="1" smtClean="0">
              <a:solidFill>
                <a:srgbClr val="6600CC"/>
              </a:solidFill>
              <a:latin typeface="文鼎中隸" pitchFamily="49" charset="-120"/>
              <a:ea typeface="文鼎粗魏碑" pitchFamily="49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zh-TW" altLang="en-US" sz="50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 </a:t>
            </a:r>
            <a:endParaRPr lang="en-US" altLang="zh-TW" sz="50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zh-TW" altLang="en-US" sz="50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50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50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髻鬟釵朵滿街香，</a:t>
            </a:r>
            <a:endParaRPr lang="en-US" altLang="zh-TW" sz="50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en-US" altLang="zh-TW" sz="50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50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辛亥而還盡棄藏，</a:t>
            </a:r>
            <a:endParaRPr lang="en-US" altLang="zh-TW" sz="50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en-US" altLang="zh-TW" sz="50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50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卻怪漢人家婦女，</a:t>
            </a:r>
            <a:endParaRPr lang="en-US" altLang="zh-TW" sz="50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ts val="5500"/>
              </a:lnSpc>
              <a:buFont typeface="Wingdings" pitchFamily="2" charset="2"/>
              <a:buNone/>
            </a:pPr>
            <a:r>
              <a:rPr lang="en-US" altLang="zh-TW" sz="50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5000" b="1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旗袍個個鬥新裝。</a:t>
            </a:r>
            <a:endParaRPr lang="en-US" altLang="zh-TW" sz="5000" b="1" smtClean="0">
              <a:solidFill>
                <a:srgbClr val="BE125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71500" y="500063"/>
            <a:ext cx="7858125" cy="1571625"/>
          </a:xfrm>
        </p:spPr>
        <p:txBody>
          <a:bodyPr/>
          <a:lstStyle/>
          <a:p>
            <a:pPr algn="ctr" eaLnBrk="1" fontAlgn="auto" hangingPunct="1">
              <a:lnSpc>
                <a:spcPts val="5200"/>
              </a:lnSpc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都門雜詠</a:t>
            </a:r>
            <a:r>
              <a:rPr lang="en-US" altLang="zh-TW" b="1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b="1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婦裝</a:t>
            </a:r>
            <a:r>
              <a:rPr lang="en-US" altLang="zh-TW" b="1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b="1" u="sng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吳思訓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en-US" altLang="zh-TW" b="1" dirty="0" smtClean="0">
                <a:solidFill>
                  <a:srgbClr val="6600CC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zh-TW" altLang="en-US" dirty="0">
              <a:solidFill>
                <a:srgbClr val="FF00FF"/>
              </a:solidFill>
              <a:ea typeface="文鼎粗魏碑" pitchFamily="49" charset="-12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內容版面配置區 2"/>
          <p:cNvSpPr>
            <a:spLocks noGrp="1"/>
          </p:cNvSpPr>
          <p:nvPr>
            <p:ph idx="1"/>
          </p:nvPr>
        </p:nvSpPr>
        <p:spPr>
          <a:xfrm>
            <a:off x="214313" y="214313"/>
            <a:ext cx="4286250" cy="20002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zh-TW" sz="10000" b="1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</a:rPr>
              <a:t>20</a:t>
            </a:r>
            <a:r>
              <a:rPr lang="zh-TW" altLang="en-US" sz="10000" b="1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</a:rPr>
              <a:t>年代</a:t>
            </a:r>
            <a:endParaRPr lang="zh-TW" altLang="en-US" sz="10000" smtClean="0">
              <a:ea typeface="文鼎粗魏碑" pitchFamily="49" charset="-120"/>
            </a:endParaRPr>
          </a:p>
          <a:p>
            <a:pPr eaLnBrk="1" hangingPunct="1">
              <a:buFont typeface="Wingdings" pitchFamily="2" charset="2"/>
              <a:buNone/>
            </a:pPr>
            <a:endParaRPr lang="zh-TW" altLang="en-US" smtClean="0"/>
          </a:p>
        </p:txBody>
      </p:sp>
      <p:pic>
        <p:nvPicPr>
          <p:cNvPr id="28675" name="Picture 2" descr="V:\6-16 b\14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900613" y="0"/>
            <a:ext cx="4243387" cy="6858000"/>
          </a:xfrm>
        </p:spPr>
      </p:pic>
      <p:pic>
        <p:nvPicPr>
          <p:cNvPr id="28676" name="Picture 2" descr="V:\6-16 b\14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4643438" y="0"/>
            <a:ext cx="4500562" cy="6858000"/>
          </a:xfrm>
        </p:spPr>
      </p:pic>
      <p:pic>
        <p:nvPicPr>
          <p:cNvPr id="28677" name="Picture 2" descr="V:\6-16 b\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zh-TW" altLang="en-US" sz="3000" b="1" dirty="0">
              <a:solidFill>
                <a:srgbClr val="FF00FF"/>
              </a:solidFill>
              <a:latin typeface="文鼎中隸" pitchFamily="49" charset="-120"/>
              <a:ea typeface="文鼎中隸" pitchFamily="49" charset="-120"/>
              <a:cs typeface="文鼎中隸" pitchFamily="49" charset="-120"/>
            </a:endParaRPr>
          </a:p>
        </p:txBody>
      </p:sp>
      <p:sp>
        <p:nvSpPr>
          <p:cNvPr id="2969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9700" name="Picture 5" descr="V:\6-16 b\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78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6" descr="V:\6-16 b\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8" y="-11113"/>
            <a:ext cx="47863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zh-TW" altLang="en-US">
              <a:solidFill>
                <a:schemeClr val="tx2">
                  <a:satMod val="200000"/>
                </a:schemeClr>
              </a:solidFill>
            </a:endParaRPr>
          </a:p>
        </p:txBody>
      </p:sp>
      <p:pic>
        <p:nvPicPr>
          <p:cNvPr id="30723" name="Picture 8" descr="N:\Home\Teacher\temp 8\黃慧貞老師\06 (1)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43125" y="0"/>
            <a:ext cx="4953000" cy="6858000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0125" y="285750"/>
            <a:ext cx="77724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10000" b="1" dirty="0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民國</a:t>
            </a:r>
            <a:endParaRPr lang="zh-TW" altLang="en-US" sz="10000" dirty="0">
              <a:solidFill>
                <a:schemeClr val="tx2">
                  <a:satMod val="200000"/>
                </a:schemeClr>
              </a:solidFill>
              <a:ea typeface="文鼎粗魏碑" pitchFamily="49" charset="-120"/>
            </a:endParaRPr>
          </a:p>
        </p:txBody>
      </p:sp>
      <p:sp>
        <p:nvSpPr>
          <p:cNvPr id="3174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0125" y="214313"/>
            <a:ext cx="7358063" cy="92868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zh-TW" altLang="en-US" sz="3500" b="1" dirty="0" smtClean="0">
                <a:solidFill>
                  <a:srgbClr val="C00000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身穿藍布旗袍的廣州嶺南學校女學生</a:t>
            </a:r>
            <a:r>
              <a:rPr lang="en-US" altLang="zh-TW" sz="3500" b="1" dirty="0" smtClean="0">
                <a:solidFill>
                  <a:srgbClr val="C00000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 </a:t>
            </a:r>
            <a:r>
              <a:rPr lang="zh-TW" altLang="en-US" sz="3500" b="1" dirty="0" smtClean="0">
                <a:solidFill>
                  <a:srgbClr val="FF0000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zh-TW" altLang="en-US" sz="3500" b="1" dirty="0" smtClean="0">
                <a:solidFill>
                  <a:srgbClr val="FF0000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sz="3500" dirty="0" smtClean="0">
              <a:solidFill>
                <a:srgbClr val="FF0000"/>
              </a:solidFill>
              <a:ea typeface="文鼎粗魏碑" pitchFamily="49" charset="-120"/>
              <a:cs typeface="文鼎中隸" pitchFamily="49" charset="-120"/>
            </a:endParaRPr>
          </a:p>
        </p:txBody>
      </p:sp>
      <p:pic>
        <p:nvPicPr>
          <p:cNvPr id="32771" name="Picture 2" descr="V:\6-16 b\13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71563" y="1190625"/>
            <a:ext cx="6996112" cy="5667375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zh-TW" altLang="en-US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3795" name="內容版面配置區 2"/>
          <p:cNvSpPr>
            <a:spLocks noGrp="1"/>
          </p:cNvSpPr>
          <p:nvPr>
            <p:ph idx="1"/>
          </p:nvPr>
        </p:nvSpPr>
        <p:spPr>
          <a:xfrm>
            <a:off x="785813" y="357188"/>
            <a:ext cx="77724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zh-TW" sz="10000" b="1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</a:rPr>
              <a:t>30-40</a:t>
            </a:r>
            <a:r>
              <a:rPr lang="zh-TW" altLang="en-US" sz="10000" b="1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</a:rPr>
              <a:t>年代</a:t>
            </a:r>
            <a:endParaRPr lang="zh-TW" altLang="en-US" sz="10000" smtClean="0">
              <a:ea typeface="文鼎粗魏碑" pitchFamily="49" charset="-12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zh-TW" altLang="en-US">
              <a:solidFill>
                <a:schemeClr val="tx2">
                  <a:satMod val="200000"/>
                </a:schemeClr>
              </a:solidFill>
            </a:endParaRPr>
          </a:p>
        </p:txBody>
      </p:sp>
      <p:pic>
        <p:nvPicPr>
          <p:cNvPr id="34819" name="Picture 9" descr="N:\Home\Teacher\temp 8\黃慧貞老師\06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714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13" descr="V:\6-16 b\15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3995738" y="0"/>
            <a:ext cx="5148262" cy="6824663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zh-TW" altLang="en-US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5843" name="內容版面配置區 2"/>
          <p:cNvSpPr>
            <a:spLocks noGrp="1"/>
          </p:cNvSpPr>
          <p:nvPr>
            <p:ph idx="1"/>
          </p:nvPr>
        </p:nvSpPr>
        <p:spPr>
          <a:xfrm>
            <a:off x="0" y="0"/>
            <a:ext cx="77724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TW" altLang="en-US" sz="4000" b="1" smtClean="0">
              <a:solidFill>
                <a:srgbClr val="FF00FF"/>
              </a:solidFill>
              <a:latin typeface="文鼎中隸" pitchFamily="49" charset="-120"/>
              <a:ea typeface="文鼎中隸" pitchFamily="49" charset="-120"/>
            </a:endParaRPr>
          </a:p>
        </p:txBody>
      </p:sp>
      <p:pic>
        <p:nvPicPr>
          <p:cNvPr id="35844" name="Picture 12" descr="V:\6-16 b\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9438" y="34925"/>
            <a:ext cx="4754562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11" descr="V:\6-16 b\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629150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428625"/>
            <a:ext cx="4572000" cy="1714500"/>
          </a:xfrm>
        </p:spPr>
        <p:txBody>
          <a:bodyPr/>
          <a:lstStyle/>
          <a:p>
            <a:pPr eaLnBrk="1" fontAlgn="auto" hangingPunct="1">
              <a:lnSpc>
                <a:spcPts val="4500"/>
              </a:lnSpc>
              <a:spcAft>
                <a:spcPts val="0"/>
              </a:spcAft>
              <a:defRPr/>
            </a:pPr>
            <a:r>
              <a:rPr lang="zh-TW" altLang="en-US" sz="35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文鼎粗魏碑" pitchFamily="49" charset="-120"/>
                <a:cs typeface="文鼎中隸" pitchFamily="49" charset="-120"/>
              </a:rPr>
              <a:t>月份牌</a:t>
            </a:r>
            <a:r>
              <a:rPr lang="zh-TW" altLang="en-US" sz="3500" b="1" dirty="0" smtClean="0">
                <a:solidFill>
                  <a:srgbClr val="BE125C"/>
                </a:solidFill>
                <a:latin typeface="標楷體" pitchFamily="65" charset="-120"/>
                <a:ea typeface="文鼎粗魏碑" pitchFamily="49" charset="-120"/>
                <a:cs typeface="文鼎中隸" pitchFamily="49" charset="-120"/>
              </a:rPr>
              <a:t>中</a:t>
            </a: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穿旗袍</a:t>
            </a:r>
            <a:r>
              <a:rPr lang="zh-TW" altLang="en-US" sz="3500" b="1" dirty="0" smtClean="0">
                <a:solidFill>
                  <a:schemeClr val="accent2">
                    <a:lumMod val="75000"/>
                  </a:schemeClr>
                </a:solidFill>
                <a:latin typeface="標楷體" pitchFamily="65" charset="-120"/>
                <a:ea typeface="文鼎粗魏碑" pitchFamily="49" charset="-120"/>
                <a:cs typeface="文鼎中隸" pitchFamily="49" charset="-120"/>
              </a:rPr>
              <a:t>的女士 </a:t>
            </a:r>
            <a:endParaRPr lang="zh-TW" altLang="en-US" sz="3500" b="1" dirty="0">
              <a:solidFill>
                <a:schemeClr val="accent2">
                  <a:lumMod val="75000"/>
                </a:schemeClr>
              </a:solidFill>
              <a:latin typeface="標楷體" pitchFamily="65" charset="-120"/>
              <a:ea typeface="文鼎粗魏碑" pitchFamily="49" charset="-120"/>
              <a:cs typeface="文鼎中隸" pitchFamily="49" charset="-120"/>
            </a:endParaRPr>
          </a:p>
        </p:txBody>
      </p:sp>
      <p:pic>
        <p:nvPicPr>
          <p:cNvPr id="36867" name="Picture 5" descr="V:\6-16 b\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sz="3000" spc="0" dirty="0" smtClean="0">
                <a:solidFill>
                  <a:schemeClr val="tx1"/>
                </a:solidFill>
              </a:rPr>
              <a:t/>
            </a:r>
            <a:br>
              <a:rPr lang="en-US" altLang="zh-TW" sz="3000" spc="0" dirty="0" smtClean="0">
                <a:solidFill>
                  <a:schemeClr val="tx1"/>
                </a:solidFill>
              </a:rPr>
            </a:br>
            <a:r>
              <a:rPr lang="zh-TW" altLang="en-US" sz="3000" spc="0" dirty="0" smtClean="0">
                <a:solidFill>
                  <a:schemeClr val="tx1"/>
                </a:solidFill>
              </a:rPr>
              <a:t/>
            </a:r>
            <a:br>
              <a:rPr lang="zh-TW" altLang="en-US" sz="3000" spc="0" dirty="0" smtClean="0">
                <a:solidFill>
                  <a:schemeClr val="tx1"/>
                </a:solidFill>
              </a:rPr>
            </a:br>
            <a:endParaRPr lang="zh-TW" altLang="en-US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7891" name="內容版面配置區 2"/>
          <p:cNvSpPr>
            <a:spLocks noGrp="1"/>
          </p:cNvSpPr>
          <p:nvPr>
            <p:ph idx="1"/>
          </p:nvPr>
        </p:nvSpPr>
        <p:spPr>
          <a:xfrm>
            <a:off x="0" y="0"/>
            <a:ext cx="4429125" cy="50720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altLang="zh-TW" sz="10000" b="1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</a:rPr>
              <a:t>50-60</a:t>
            </a:r>
            <a:r>
              <a:rPr lang="zh-TW" altLang="en-US" sz="10000" b="1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</a:rPr>
              <a:t>年代</a:t>
            </a:r>
            <a:endParaRPr lang="zh-TW" altLang="en-US" sz="10000" smtClean="0">
              <a:ea typeface="文鼎粗魏碑" pitchFamily="49" charset="-120"/>
            </a:endParaRPr>
          </a:p>
        </p:txBody>
      </p:sp>
      <p:pic>
        <p:nvPicPr>
          <p:cNvPr id="4" name="Picture 2" descr="V:\6-16 b\photo-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135" y="111327"/>
            <a:ext cx="4460542" cy="663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00250" y="357188"/>
            <a:ext cx="5811838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zh-TW" altLang="en-US" sz="3500" b="1" dirty="0" smtClean="0">
                <a:solidFill>
                  <a:schemeClr val="accent2">
                    <a:lumMod val="75000"/>
                  </a:schemeClr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香港跑馬地馬場，約</a:t>
            </a:r>
            <a:r>
              <a:rPr lang="en-US" altLang="zh-TW" sz="3500" b="1" dirty="0" smtClean="0">
                <a:solidFill>
                  <a:schemeClr val="accent2">
                    <a:lumMod val="75000"/>
                  </a:schemeClr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1955</a:t>
            </a:r>
            <a:r>
              <a:rPr lang="zh-TW" altLang="en-US" sz="3500" b="1" dirty="0" smtClean="0">
                <a:solidFill>
                  <a:schemeClr val="accent2">
                    <a:lumMod val="75000"/>
                  </a:schemeClr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年。</a:t>
            </a:r>
            <a: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zh-TW" altLang="en-US" b="1" dirty="0" smtClean="0">
                <a:solidFill>
                  <a:schemeClr val="accent2">
                    <a:lumMod val="75000"/>
                  </a:schemeClr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b="1" dirty="0">
              <a:solidFill>
                <a:schemeClr val="accent2">
                  <a:lumMod val="75000"/>
                </a:schemeClr>
              </a:solidFill>
              <a:latin typeface="文鼎中隸" pitchFamily="49" charset="-120"/>
              <a:ea typeface="文鼎粗魏碑" pitchFamily="49" charset="-120"/>
              <a:cs typeface="文鼎中隸" pitchFamily="49" charset="-120"/>
            </a:endParaRPr>
          </a:p>
        </p:txBody>
      </p:sp>
      <p:pic>
        <p:nvPicPr>
          <p:cNvPr id="38915" name="Picture 2" descr="V:\6-16 b\6-16 beauties\55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68313" y="1360488"/>
            <a:ext cx="8289925" cy="5497512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zh-TW" altLang="en-US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993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9940" name="Picture 4" descr="V:\6-16 b\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3288" y="0"/>
            <a:ext cx="4430712" cy="664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3" descr="V:\6-16 b\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714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57375" y="285750"/>
            <a:ext cx="4786313" cy="9144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何淑雲女士旗袍照</a:t>
            </a:r>
          </a:p>
        </p:txBody>
      </p:sp>
      <p:pic>
        <p:nvPicPr>
          <p:cNvPr id="40963" name="Picture 2" descr="V:\6-16 b\photo-2.jpe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 rot="1011732">
            <a:off x="4754563" y="1196975"/>
            <a:ext cx="4389437" cy="5661025"/>
          </a:xfrm>
        </p:spPr>
      </p:pic>
      <p:pic>
        <p:nvPicPr>
          <p:cNvPr id="40964" name="Picture 2" descr="V:\6-16 b\photo-3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71385">
            <a:off x="250825" y="1268413"/>
            <a:ext cx="4548188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Rectangle 4"/>
          <p:cNvSpPr>
            <a:spLocks noChangeArrowheads="1"/>
          </p:cNvSpPr>
          <p:nvPr/>
        </p:nvSpPr>
        <p:spPr bwMode="auto">
          <a:xfrm>
            <a:off x="4364038" y="3244850"/>
            <a:ext cx="2492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/>
              <a:t> 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850" y="214313"/>
            <a:ext cx="8820150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zh-TW" altLang="en-US" b="1" dirty="0" smtClean="0">
                <a:solidFill>
                  <a:srgbClr val="BE125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500" b="1" dirty="0" smtClean="0">
                <a:solidFill>
                  <a:srgbClr val="BE125C"/>
                </a:solidFill>
                <a:latin typeface="新細明體" pitchFamily="18" charset="-120"/>
                <a:ea typeface="文鼎粗魏碑" pitchFamily="49" charset="-120"/>
              </a:rPr>
              <a:t>高錕教授與黃美芸女士</a:t>
            </a:r>
            <a:r>
              <a:rPr lang="en-US" altLang="zh-TW" sz="3500" b="1" dirty="0" smtClean="0">
                <a:solidFill>
                  <a:srgbClr val="BE125C"/>
                </a:solidFill>
                <a:latin typeface="新細明體" pitchFamily="18" charset="-120"/>
                <a:ea typeface="文鼎粗魏碑" pitchFamily="49" charset="-120"/>
              </a:rPr>
              <a:t/>
            </a:r>
            <a:br>
              <a:rPr lang="en-US" altLang="zh-TW" sz="3500" b="1" dirty="0" smtClean="0">
                <a:solidFill>
                  <a:srgbClr val="BE125C"/>
                </a:solidFill>
                <a:latin typeface="新細明體" pitchFamily="18" charset="-120"/>
                <a:ea typeface="文鼎粗魏碑" pitchFamily="49" charset="-120"/>
              </a:rPr>
            </a:br>
            <a:r>
              <a:rPr lang="en-US" altLang="zh-TW" sz="3500" b="1" dirty="0" smtClean="0">
                <a:solidFill>
                  <a:srgbClr val="BE125C"/>
                </a:solidFill>
                <a:latin typeface="新細明體" pitchFamily="18" charset="-120"/>
                <a:ea typeface="文鼎粗魏碑" pitchFamily="49" charset="-120"/>
              </a:rPr>
              <a:t>  </a:t>
            </a:r>
            <a:r>
              <a:rPr lang="zh-TW" altLang="en-US" sz="3500" b="1" dirty="0" smtClean="0">
                <a:solidFill>
                  <a:srgbClr val="BE125C"/>
                </a:solidFill>
                <a:latin typeface="新細明體" pitchFamily="18" charset="-120"/>
                <a:ea typeface="文鼎粗魏碑" pitchFamily="49" charset="-120"/>
              </a:rPr>
              <a:t>結婚禮服 </a:t>
            </a:r>
            <a:br>
              <a:rPr lang="zh-TW" altLang="en-US" sz="3500" b="1" dirty="0" smtClean="0">
                <a:solidFill>
                  <a:srgbClr val="BE125C"/>
                </a:solidFill>
                <a:latin typeface="新細明體" pitchFamily="18" charset="-120"/>
                <a:ea typeface="文鼎粗魏碑" pitchFamily="49" charset="-120"/>
              </a:rPr>
            </a:br>
            <a:endParaRPr lang="zh-TW" altLang="en-US" sz="3500" b="1" dirty="0" smtClean="0">
              <a:solidFill>
                <a:srgbClr val="BE125C"/>
              </a:solidFill>
              <a:latin typeface="新細明體" pitchFamily="18" charset="-120"/>
              <a:ea typeface="文鼎粗魏碑" pitchFamily="49" charset="-120"/>
            </a:endParaRPr>
          </a:p>
        </p:txBody>
      </p:sp>
      <p:sp>
        <p:nvSpPr>
          <p:cNvPr id="4198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1988" name="Picture 2" descr="V:\6-16 b\6-16 beauties\9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1479550"/>
            <a:ext cx="7891462" cy="537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4313" y="512763"/>
            <a:ext cx="4071937" cy="2773362"/>
          </a:xfrm>
        </p:spPr>
        <p:txBody>
          <a:bodyPr/>
          <a:lstStyle/>
          <a:p>
            <a:pPr eaLnBrk="1" fontAlgn="auto" hangingPunct="1">
              <a:lnSpc>
                <a:spcPts val="4500"/>
              </a:lnSpc>
              <a:spcAft>
                <a:spcPts val="0"/>
              </a:spcAft>
              <a:defRPr/>
            </a:pP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 60</a:t>
            </a: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年代的日曆牌 </a:t>
            </a:r>
            <a:endParaRPr lang="zh-TW" altLang="en-US" sz="3500" b="1" dirty="0">
              <a:solidFill>
                <a:srgbClr val="BE125C"/>
              </a:solidFill>
              <a:latin typeface="文鼎中隸" pitchFamily="49" charset="-120"/>
              <a:ea typeface="文鼎粗魏碑" pitchFamily="49" charset="-120"/>
              <a:cs typeface="文鼎中隸" pitchFamily="49" charset="-120"/>
            </a:endParaRPr>
          </a:p>
        </p:txBody>
      </p:sp>
      <p:sp>
        <p:nvSpPr>
          <p:cNvPr id="4301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3012" name="Picture 3" descr="V:\6-16 b\s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288" y="571500"/>
            <a:ext cx="8748712" cy="135731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altLang="zh-TW" sz="10000" b="1" dirty="0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60</a:t>
            </a:r>
            <a:r>
              <a:rPr lang="zh-TW" altLang="en-US" sz="10000" b="1" dirty="0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年代以後</a:t>
            </a:r>
            <a:r>
              <a:rPr lang="en-US" altLang="zh-TW" sz="12000" b="1" dirty="0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sz="12000" b="1" dirty="0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sz="12000" dirty="0" smtClean="0">
              <a:ea typeface="文鼎粗魏碑" pitchFamily="49" charset="-120"/>
              <a:cs typeface="文鼎中隸" pitchFamily="49" charset="-120"/>
            </a:endParaRPr>
          </a:p>
        </p:txBody>
      </p:sp>
      <p:sp>
        <p:nvSpPr>
          <p:cNvPr id="4403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0063" y="285750"/>
            <a:ext cx="3214687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英華女校校服</a:t>
            </a:r>
            <a:endParaRPr lang="zh-TW" altLang="en-US" dirty="0">
              <a:solidFill>
                <a:srgbClr val="BE125C"/>
              </a:solidFill>
              <a:ea typeface="文鼎粗魏碑" pitchFamily="49" charset="-120"/>
            </a:endParaRPr>
          </a:p>
        </p:txBody>
      </p:sp>
      <p:pic>
        <p:nvPicPr>
          <p:cNvPr id="45059" name="Picture 2" descr="V:\6-16 b\s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1357313"/>
            <a:ext cx="3000375" cy="5214937"/>
          </a:xfrm>
        </p:spPr>
      </p:pic>
      <p:pic>
        <p:nvPicPr>
          <p:cNvPr id="45060" name="Picture 5" descr="V:\6-16 b\s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3" y="1338263"/>
            <a:ext cx="3286125" cy="551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矩形 5"/>
          <p:cNvSpPr>
            <a:spLocks noChangeArrowheads="1"/>
          </p:cNvSpPr>
          <p:nvPr/>
        </p:nvSpPr>
        <p:spPr bwMode="auto">
          <a:xfrm>
            <a:off x="4572000" y="214313"/>
            <a:ext cx="457200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3500" b="1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</a:rPr>
              <a:t>「</a:t>
            </a:r>
            <a:r>
              <a:rPr lang="zh-TW" altLang="en-US" sz="3500" b="1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稻香海鮮火鍋酒家」   </a:t>
            </a:r>
            <a:r>
              <a:rPr lang="en-US" altLang="zh-TW" sz="3500" b="1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/>
            </a:r>
            <a:br>
              <a:rPr lang="en-US" altLang="zh-TW" sz="3500" b="1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</a:br>
            <a:r>
              <a:rPr lang="en-US" altLang="zh-TW" sz="3500" b="1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    1996</a:t>
            </a:r>
            <a:r>
              <a:rPr lang="zh-TW" altLang="en-US" sz="3500" b="1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年的制服</a:t>
            </a:r>
            <a:endParaRPr lang="zh-TW" altLang="en-US" sz="350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500438" y="285750"/>
            <a:ext cx="2428875" cy="9144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結婚旗袍照</a:t>
            </a:r>
            <a:endParaRPr lang="zh-TW" altLang="en-US" sz="3500" dirty="0">
              <a:ea typeface="文鼎粗魏碑" pitchFamily="49" charset="-120"/>
            </a:endParaRPr>
          </a:p>
        </p:txBody>
      </p:sp>
      <p:pic>
        <p:nvPicPr>
          <p:cNvPr id="4" name="Picture 2" descr="C:\Documents and Settings\wwcr\桌面\6-16 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222469">
            <a:off x="313182" y="689233"/>
            <a:ext cx="3086254" cy="4308797"/>
          </a:xfrm>
          <a:prstGeom prst="rect">
            <a:avLst/>
          </a:prstGeom>
          <a:noFill/>
          <a:effectLst>
            <a:glow rad="101600">
              <a:srgbClr val="FF0000">
                <a:alpha val="60000"/>
              </a:srgbClr>
            </a:glow>
          </a:effectLst>
        </p:spPr>
      </p:pic>
      <p:pic>
        <p:nvPicPr>
          <p:cNvPr id="5" name="Picture 2" descr="C:\Documents and Settings\wwcr\桌面\6-16 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66334">
            <a:off x="3029443" y="2156870"/>
            <a:ext cx="3414729" cy="4575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4">
                <a:lumMod val="60000"/>
                <a:lumOff val="40000"/>
                <a:alpha val="60000"/>
              </a:schemeClr>
            </a:glow>
          </a:effectLst>
        </p:spPr>
      </p:pic>
      <p:pic>
        <p:nvPicPr>
          <p:cNvPr id="46085" name="Picture 2" descr="N:\Home\Teacher\Wong Wai Ching\照片 001_拷貝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6143625" y="0"/>
            <a:ext cx="3000375" cy="6858000"/>
          </a:xfrm>
          <a:ln>
            <a:solidFill>
              <a:srgbClr val="FFFF00"/>
            </a:solidFill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500063"/>
            <a:ext cx="4429125" cy="250031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altLang="zh-CN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 1968</a:t>
            </a:r>
            <a:r>
              <a:rPr lang="zh-CN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</a:rPr>
              <a:t>年</a:t>
            </a:r>
            <a:r>
              <a:rPr lang="en-US" altLang="zh-CN" sz="35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</a:rPr>
              <a:t>:</a:t>
            </a:r>
            <a:br>
              <a:rPr lang="en-US" altLang="zh-CN" sz="35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</a:rPr>
            </a:br>
            <a:r>
              <a:rPr lang="en-US" altLang="zh-CN" sz="35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</a:rPr>
              <a:t/>
            </a:r>
            <a:br>
              <a:rPr lang="en-US" altLang="zh-CN" sz="35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</a:rPr>
            </a:br>
            <a:r>
              <a:rPr lang="en-US" altLang="zh-CN" sz="35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</a:rPr>
              <a:t> </a:t>
            </a:r>
            <a:r>
              <a:rPr lang="zh-CN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</a:rPr>
              <a:t>代表香港參賽的佳麗</a:t>
            </a:r>
            <a:endParaRPr lang="zh-TW" altLang="en-US" sz="3000" dirty="0" smtClean="0">
              <a:ea typeface="华文楷体"/>
              <a:cs typeface="华文楷体"/>
            </a:endParaRPr>
          </a:p>
        </p:txBody>
      </p:sp>
      <p:pic>
        <p:nvPicPr>
          <p:cNvPr id="47107" name="Picture 2" descr="V:\6-16 b\6-16 beauties\6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587875" y="0"/>
            <a:ext cx="4556125" cy="6858000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 bwMode="auto">
          <a:xfrm>
            <a:off x="3571875" y="785813"/>
            <a:ext cx="2928938" cy="9144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zh-TW" altLang="en-US" sz="3500" b="1" dirty="0" smtClean="0">
                <a:solidFill>
                  <a:srgbClr val="C00000"/>
                </a:solidFill>
                <a:latin typeface="文鼎中隸" pitchFamily="49" charset="-120"/>
                <a:ea typeface="文鼎粗魏碑" pitchFamily="49" charset="-120"/>
              </a:rPr>
              <a:t>選美活動</a:t>
            </a:r>
          </a:p>
        </p:txBody>
      </p:sp>
      <p:pic>
        <p:nvPicPr>
          <p:cNvPr id="48131" name="Picture 6" descr="V:\6-16 b\6-16 beauties\33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3071813" cy="4616450"/>
          </a:xfrm>
        </p:spPr>
      </p:pic>
      <p:pic>
        <p:nvPicPr>
          <p:cNvPr id="48132" name="Picture 7" descr="V:\6-16 b\6-16 beauties\4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0"/>
            <a:ext cx="3000375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3" descr="C:\Documents and Settings\wwcr\桌面\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13" y="2249488"/>
            <a:ext cx="3071812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4" name="Rectangle 7"/>
          <p:cNvSpPr>
            <a:spLocks noChangeArrowheads="1"/>
          </p:cNvSpPr>
          <p:nvPr/>
        </p:nvSpPr>
        <p:spPr bwMode="auto">
          <a:xfrm>
            <a:off x="4251325" y="3246438"/>
            <a:ext cx="249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kumimoji="0" lang="zh-TW" altLang="en-US" b="1"/>
              <a:t> 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TW" altLang="en-US"/>
          </a:p>
        </p:txBody>
      </p:sp>
      <p:pic>
        <p:nvPicPr>
          <p:cNvPr id="49155" name="Picture 4" descr="V:\6-16 b\6-16 beauties\00_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0"/>
            <a:ext cx="5118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zh-TW" altLang="en-US" sz="9600" b="1" smtClean="0">
                <a:solidFill>
                  <a:srgbClr val="FF00FF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歷年創新設計</a:t>
            </a:r>
            <a:endParaRPr lang="zh-TW" altLang="en-US" smtClean="0">
              <a:ea typeface="文鼎粗魏碑" pitchFamily="49" charset="-120"/>
              <a:cs typeface="文鼎中隸" pitchFamily="49" charset="-120"/>
            </a:endParaRPr>
          </a:p>
        </p:txBody>
      </p:sp>
      <p:sp>
        <p:nvSpPr>
          <p:cNvPr id="5017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5750" y="214313"/>
            <a:ext cx="77724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zh-TW" altLang="en-US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1203" name="內容版面配置區 2"/>
          <p:cNvSpPr>
            <a:spLocks noGrp="1"/>
          </p:cNvSpPr>
          <p:nvPr>
            <p:ph idx="1"/>
          </p:nvPr>
        </p:nvSpPr>
        <p:spPr>
          <a:xfrm>
            <a:off x="4929188" y="500063"/>
            <a:ext cx="4214812" cy="18573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zh-TW" sz="3500" b="1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1930</a:t>
            </a:r>
            <a:r>
              <a:rPr lang="zh-TW" altLang="en-US" sz="3500" b="1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年代</a:t>
            </a:r>
            <a:r>
              <a:rPr lang="en-US" altLang="zh-TW" sz="3500" b="1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:</a:t>
            </a:r>
          </a:p>
          <a:p>
            <a:pPr eaLnBrk="1" hangingPunct="1">
              <a:buFont typeface="Wingdings" pitchFamily="2" charset="2"/>
              <a:buNone/>
            </a:pPr>
            <a:r>
              <a:rPr lang="zh-TW" altLang="en-US" sz="3600" b="1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流行之</a:t>
            </a:r>
            <a:r>
              <a:rPr lang="zh-TW" altLang="en-US" sz="3500" b="1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旗袍</a:t>
            </a:r>
            <a:endParaRPr lang="en-US" altLang="zh-TW" sz="3500" b="1" smtClean="0">
              <a:solidFill>
                <a:srgbClr val="BE125C"/>
              </a:solidFill>
              <a:latin typeface="文鼎中隸" pitchFamily="49" charset="-120"/>
              <a:ea typeface="文鼎粗魏碑" pitchFamily="49" charset="-12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altLang="zh-TW" sz="3500" b="1" smtClean="0">
                <a:solidFill>
                  <a:schemeClr val="bg1"/>
                </a:solidFill>
                <a:latin typeface="文鼎中隸" pitchFamily="49" charset="-120"/>
                <a:ea typeface="文鼎粗魏碑" pitchFamily="49" charset="-120"/>
              </a:rPr>
              <a:t>              </a:t>
            </a:r>
            <a:r>
              <a:rPr lang="en-US" altLang="zh-TW" b="1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</a:rPr>
              <a:t>         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zh-TW" altLang="en-US" smtClean="0"/>
              <a:t/>
            </a:r>
            <a:br>
              <a:rPr lang="zh-TW" altLang="en-US" smtClean="0"/>
            </a:br>
            <a:endParaRPr lang="zh-TW" altLang="en-US" smtClean="0"/>
          </a:p>
        </p:txBody>
      </p:sp>
      <p:pic>
        <p:nvPicPr>
          <p:cNvPr id="51204" name="Picture 15" descr="V:\6-16 b\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86313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0" y="500063"/>
            <a:ext cx="4000500" cy="1857375"/>
          </a:xfrm>
        </p:spPr>
        <p:txBody>
          <a:bodyPr/>
          <a:lstStyle/>
          <a:p>
            <a:pPr eaLnBrk="1" fontAlgn="auto" hangingPunct="1">
              <a:lnSpc>
                <a:spcPts val="4500"/>
              </a:lnSpc>
              <a:spcAft>
                <a:spcPts val="0"/>
              </a:spcAft>
              <a:defRPr/>
            </a:pP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> 1940</a:t>
            </a: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>年代</a:t>
            </a: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>:</a:t>
            </a:r>
            <a:r>
              <a:rPr lang="en-US" altLang="zh-TW" sz="3500" b="1" dirty="0" smtClean="0">
                <a:solidFill>
                  <a:srgbClr val="BE125C"/>
                </a:solidFill>
                <a:latin typeface="標楷體" pitchFamily="65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sz="3500" b="1" dirty="0" smtClean="0">
                <a:solidFill>
                  <a:srgbClr val="BE125C"/>
                </a:solidFill>
                <a:latin typeface="標楷體" pitchFamily="65" charset="-120"/>
                <a:ea typeface="文鼎粗魏碑" pitchFamily="49" charset="-120"/>
                <a:cs typeface="文鼎中隸" pitchFamily="49" charset="-120"/>
              </a:rPr>
            </a:br>
            <a:r>
              <a:rPr lang="zh-TW" altLang="en-US" sz="3500" b="1" dirty="0" smtClean="0">
                <a:solidFill>
                  <a:srgbClr val="BE125C"/>
                </a:solidFill>
                <a:latin typeface="標楷體" pitchFamily="65" charset="-120"/>
                <a:ea typeface="文鼎粗魏碑" pitchFamily="49" charset="-120"/>
                <a:cs typeface="文鼎中隸" pitchFamily="49" charset="-120"/>
              </a:rPr>
              <a:t> 林綺梅女士的旗袍</a:t>
            </a:r>
            <a:r>
              <a:rPr lang="en-US" altLang="zh-TW" b="1" dirty="0" smtClean="0">
                <a:solidFill>
                  <a:schemeClr val="bg1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b="1" dirty="0" smtClean="0">
                <a:solidFill>
                  <a:schemeClr val="bg1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dirty="0">
              <a:solidFill>
                <a:schemeClr val="tx2">
                  <a:satMod val="200000"/>
                </a:schemeClr>
              </a:solidFill>
              <a:ea typeface="文鼎粗魏碑" pitchFamily="49" charset="-120"/>
            </a:endParaRPr>
          </a:p>
        </p:txBody>
      </p:sp>
      <p:pic>
        <p:nvPicPr>
          <p:cNvPr id="52227" name="Picture 2" descr="C:\Documents and Settings\wwcr\桌面\ex_special_qp_mar10_25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429125" cy="6858000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29188" y="428625"/>
            <a:ext cx="3857625" cy="1785938"/>
          </a:xfrm>
        </p:spPr>
        <p:txBody>
          <a:bodyPr/>
          <a:lstStyle/>
          <a:p>
            <a:pPr eaLnBrk="1" fontAlgn="auto" hangingPunct="1">
              <a:lnSpc>
                <a:spcPts val="4500"/>
              </a:lnSpc>
              <a:spcAft>
                <a:spcPts val="0"/>
              </a:spcAft>
              <a:defRPr/>
            </a:pP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1960</a:t>
            </a: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年</a:t>
            </a: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:</a:t>
            </a:r>
            <a:b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梁潔華博士的旗袍</a:t>
            </a:r>
            <a:endParaRPr lang="zh-TW" altLang="en-US" sz="3500" b="1" dirty="0">
              <a:solidFill>
                <a:srgbClr val="BE125C"/>
              </a:solidFill>
              <a:latin typeface="文鼎中隸" pitchFamily="49" charset="-120"/>
              <a:ea typeface="文鼎粗魏碑" pitchFamily="49" charset="-120"/>
              <a:cs typeface="文鼎中隸" pitchFamily="49" charset="-120"/>
            </a:endParaRPr>
          </a:p>
        </p:txBody>
      </p:sp>
      <p:pic>
        <p:nvPicPr>
          <p:cNvPr id="53251" name="Picture 3" descr="V:\6-16 b\s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86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內容版面配置區 7"/>
          <p:cNvSpPr>
            <a:spLocks noGrp="1"/>
          </p:cNvSpPr>
          <p:nvPr>
            <p:ph idx="1"/>
          </p:nvPr>
        </p:nvSpPr>
        <p:spPr>
          <a:xfrm>
            <a:off x="1143000" y="2500313"/>
            <a:ext cx="7772400" cy="4572000"/>
          </a:xfrm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54275" name="Picture 8" descr="V:\6-16 b\s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1113"/>
            <a:ext cx="4500563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429125" y="500063"/>
            <a:ext cx="4714875" cy="1246187"/>
          </a:xfrm>
        </p:spPr>
        <p:txBody>
          <a:bodyPr wrap="square">
            <a:spAutoFit/>
          </a:bodyPr>
          <a:lstStyle/>
          <a:p>
            <a:pPr eaLnBrk="1" fontAlgn="auto" hangingPunct="1">
              <a:lnSpc>
                <a:spcPts val="4500"/>
              </a:lnSpc>
              <a:spcAft>
                <a:spcPts val="0"/>
              </a:spcAft>
              <a:defRPr/>
            </a:pP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1976</a:t>
            </a: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年</a:t>
            </a: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:</a:t>
            </a:r>
            <a:b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</a:t>
            </a: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蕭芳芳的旗袍</a:t>
            </a:r>
            <a:endParaRPr lang="zh-TW" altLang="en-US" sz="3500" b="1" dirty="0">
              <a:solidFill>
                <a:srgbClr val="BE125C"/>
              </a:solidFill>
              <a:latin typeface="文鼎中隸" pitchFamily="49" charset="-120"/>
              <a:ea typeface="文鼎粗魏碑" pitchFamily="49" charset="-120"/>
              <a:cs typeface="文鼎中隸" pitchFamily="49" charset="-12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84663" y="260350"/>
            <a:ext cx="4859337" cy="9144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ts val="4500"/>
              </a:lnSpc>
              <a:defRPr/>
            </a:pP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 1977</a:t>
            </a: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年</a:t>
            </a: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:</a:t>
            </a:r>
            <a:b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</a:b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 </a:t>
            </a: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朱玲玲的旗袍 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 smtClean="0"/>
          </a:p>
        </p:txBody>
      </p:sp>
      <p:pic>
        <p:nvPicPr>
          <p:cNvPr id="55299" name="Picture 6" descr="V:\6-16 b\s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86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5" descr="V:\6-16 b\6-16 beauties\22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4500563" y="2060575"/>
            <a:ext cx="4343400" cy="4286250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14875" y="2143125"/>
            <a:ext cx="4429125" cy="5487988"/>
          </a:xfrm>
        </p:spPr>
        <p:txBody>
          <a:bodyPr/>
          <a:lstStyle/>
          <a:p>
            <a:pPr eaLnBrk="1" fontAlgn="auto" hangingPunct="1">
              <a:lnSpc>
                <a:spcPts val="4500"/>
              </a:lnSpc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/>
            </a:r>
            <a:br>
              <a:rPr lang="zh-TW" altLang="en-US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</a:br>
            <a:r>
              <a:rPr lang="en-US" altLang="zh-TW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/>
            </a:r>
            <a:br>
              <a:rPr lang="en-US" altLang="zh-TW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</a:br>
            <a:r>
              <a:rPr lang="en-US" altLang="zh-TW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1990</a:t>
            </a:r>
            <a:r>
              <a:rPr lang="zh-TW" altLang="en-US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年代</a:t>
            </a:r>
            <a:r>
              <a:rPr lang="en-US" altLang="zh-TW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:</a:t>
            </a:r>
            <a:r>
              <a:rPr lang="zh-TW" altLang="en-US" dirty="0" smtClean="0">
                <a:latin typeface="Arial" charset="0"/>
                <a:ea typeface="文鼎粗魏碑" pitchFamily="49" charset="-120"/>
              </a:rPr>
              <a:t/>
            </a:r>
            <a:br>
              <a:rPr lang="zh-TW" altLang="en-US" dirty="0" smtClean="0">
                <a:latin typeface="Arial" charset="0"/>
                <a:ea typeface="文鼎粗魏碑" pitchFamily="49" charset="-120"/>
              </a:rPr>
            </a:b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華慧娜女士的旗袍</a:t>
            </a:r>
            <a:r>
              <a:rPr lang="zh-TW" altLang="en-US" sz="3500" dirty="0" smtClean="0">
                <a:latin typeface="Arial" charset="0"/>
                <a:ea typeface="文鼎粗魏碑" pitchFamily="49" charset="-120"/>
              </a:rPr>
              <a:t/>
            </a:r>
            <a:br>
              <a:rPr lang="zh-TW" altLang="en-US" sz="3500" dirty="0" smtClean="0">
                <a:latin typeface="Arial" charset="0"/>
                <a:ea typeface="文鼎粗魏碑" pitchFamily="49" charset="-120"/>
              </a:rPr>
            </a:b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</a:t>
            </a: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en-US" altLang="zh-TW" sz="30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/>
            </a:r>
            <a:br>
              <a:rPr lang="en-US" altLang="zh-TW" sz="3000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</a:br>
            <a:r>
              <a:rPr lang="zh-TW" altLang="en-US" b="1" dirty="0" smtClean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> </a:t>
            </a:r>
            <a:r>
              <a:rPr lang="zh-TW" altLang="en-US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/>
            </a:r>
            <a:br>
              <a:rPr lang="zh-TW" altLang="en-US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</a:br>
            <a:r>
              <a:rPr lang="zh-TW" altLang="en-US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/>
            </a:r>
            <a:br>
              <a:rPr lang="zh-TW" altLang="en-US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</a:br>
            <a:endParaRPr lang="zh-TW" altLang="en-US" b="1" dirty="0">
              <a:solidFill>
                <a:schemeClr val="bg1"/>
              </a:solidFill>
              <a:latin typeface="文鼎中隸" pitchFamily="49" charset="-120"/>
              <a:ea typeface="文鼎中隸" pitchFamily="49" charset="-120"/>
              <a:cs typeface="文鼎中隸" pitchFamily="49" charset="-120"/>
            </a:endParaRPr>
          </a:p>
        </p:txBody>
      </p:sp>
      <p:pic>
        <p:nvPicPr>
          <p:cNvPr id="56323" name="Picture 13" descr="V:\6-16 b\w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809625"/>
            <a:ext cx="4214813" cy="6048375"/>
          </a:xfrm>
        </p:spPr>
      </p:pic>
      <p:pic>
        <p:nvPicPr>
          <p:cNvPr id="56324" name="Picture 5" descr="C:\Documents and Settings\wwcr\桌面\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88" y="428625"/>
            <a:ext cx="37528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0" y="0"/>
            <a:ext cx="4572000" cy="6302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zh-TW" sz="3500" b="1" spc="-100" dirty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</a:t>
            </a:r>
            <a:endParaRPr lang="zh-TW" altLang="en-US" sz="3500" dirty="0">
              <a:ea typeface="文鼎粗魏碑" pitchFamily="49" charset="-12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429125" y="428625"/>
            <a:ext cx="4714875" cy="13573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000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/>
            </a:r>
            <a:br>
              <a:rPr lang="zh-TW" altLang="en-US" sz="3000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</a:br>
            <a:endParaRPr lang="zh-TW" altLang="en-US" sz="3000" b="1" dirty="0">
              <a:solidFill>
                <a:schemeClr val="bg1"/>
              </a:solidFill>
              <a:latin typeface="文鼎中隸" pitchFamily="49" charset="-120"/>
              <a:ea typeface="文鼎中隸" pitchFamily="49" charset="-120"/>
              <a:cs typeface="文鼎中隸" pitchFamily="49" charset="-120"/>
            </a:endParaRPr>
          </a:p>
        </p:txBody>
      </p:sp>
      <p:pic>
        <p:nvPicPr>
          <p:cNvPr id="57347" name="Picture 12" descr="V:\6-16 b\sss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71500" y="663575"/>
            <a:ext cx="4000500" cy="6194425"/>
          </a:xfrm>
        </p:spPr>
      </p:pic>
      <p:pic>
        <p:nvPicPr>
          <p:cNvPr id="57348" name="Picture 5" descr="V:\5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0" y="857250"/>
            <a:ext cx="2946400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0" y="0"/>
            <a:ext cx="5572125" cy="6302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kumimoji="0" lang="en-US" altLang="zh-TW" sz="3500" b="1" spc="-100" dirty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</a:t>
            </a:r>
            <a:endParaRPr lang="zh-TW" altLang="en-US" sz="3500" dirty="0">
              <a:ea typeface="文鼎粗魏碑" pitchFamily="49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86313" y="4949825"/>
            <a:ext cx="4540250" cy="19081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kumimoji="0" lang="zh-TW" altLang="en-US" sz="3000" b="1" spc="-100" dirty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>  </a:t>
            </a:r>
            <a:endParaRPr kumimoji="0" lang="en-US" altLang="zh-TW" sz="3000" b="1" spc="-100" dirty="0">
              <a:solidFill>
                <a:srgbClr val="BE125C"/>
              </a:solidFill>
              <a:latin typeface="文鼎中隸" pitchFamily="49" charset="-120"/>
              <a:ea typeface="文鼎中隸" pitchFamily="49" charset="-120"/>
              <a:cs typeface="文鼎中隸" pitchFamily="49" charset="-120"/>
            </a:endParaRPr>
          </a:p>
          <a:p>
            <a:pPr>
              <a:defRPr/>
            </a:pPr>
            <a:r>
              <a:rPr kumimoji="0" lang="zh-TW" altLang="en-US" sz="3500" b="1" spc="-100" dirty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</a:t>
            </a:r>
            <a:r>
              <a:rPr kumimoji="0" lang="en-US" altLang="zh-TW" sz="3500" b="1" spc="-100" dirty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1990</a:t>
            </a:r>
            <a:r>
              <a:rPr kumimoji="0" lang="zh-TW" altLang="en-US" sz="3500" b="1" spc="-100" dirty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年代</a:t>
            </a:r>
            <a:r>
              <a:rPr kumimoji="0" lang="en-US" altLang="zh-TW" sz="3500" b="1" spc="-100" dirty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:</a:t>
            </a:r>
          </a:p>
          <a:p>
            <a:pPr>
              <a:defRPr/>
            </a:pPr>
            <a:r>
              <a:rPr kumimoji="0" lang="zh-TW" altLang="en-US" sz="3500" b="1" spc="-100" dirty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利孝和夫人的</a:t>
            </a:r>
            <a:r>
              <a:rPr lang="zh-TW" altLang="en-US" sz="3500" b="1" dirty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旗袍</a:t>
            </a:r>
            <a:r>
              <a:rPr lang="en-US" altLang="zh-TW" b="1" dirty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/>
            </a:r>
            <a:br>
              <a:rPr lang="en-US" altLang="zh-TW" b="1" dirty="0">
                <a:solidFill>
                  <a:srgbClr val="BE125C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</a:br>
            <a:endParaRPr lang="zh-TW" altLang="en-US" dirty="0">
              <a:ea typeface="新細明體" charset="-12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00563" y="512763"/>
            <a:ext cx="4643437" cy="2701925"/>
          </a:xfrm>
        </p:spPr>
        <p:txBody>
          <a:bodyPr/>
          <a:lstStyle/>
          <a:p>
            <a:pPr eaLnBrk="1" fontAlgn="auto" hangingPunct="1">
              <a:lnSpc>
                <a:spcPts val="4500"/>
              </a:lnSpc>
              <a:spcAft>
                <a:spcPts val="0"/>
              </a:spcAft>
              <a:defRPr/>
            </a:pP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1995</a:t>
            </a: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年</a:t>
            </a: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:</a:t>
            </a:r>
            <a:b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蕭芳芳女士的旗袍 </a:t>
            </a:r>
            <a:endParaRPr lang="zh-TW" altLang="en-US" sz="3500" b="1" dirty="0">
              <a:solidFill>
                <a:schemeClr val="bg1"/>
              </a:solidFill>
              <a:latin typeface="文鼎中隸" pitchFamily="49" charset="-120"/>
              <a:ea typeface="文鼎粗魏碑" pitchFamily="49" charset="-120"/>
              <a:cs typeface="文鼎中隸" pitchFamily="49" charset="-120"/>
            </a:endParaRPr>
          </a:p>
        </p:txBody>
      </p:sp>
      <p:pic>
        <p:nvPicPr>
          <p:cNvPr id="58371" name="Picture 2" descr="C:\Documents and Settings\wwcr\桌面\ex_special_qp_mar10_1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500563" cy="6858000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14875" y="500063"/>
            <a:ext cx="4429125" cy="1928812"/>
          </a:xfrm>
        </p:spPr>
        <p:txBody>
          <a:bodyPr/>
          <a:lstStyle/>
          <a:p>
            <a:pPr eaLnBrk="1" fontAlgn="auto" hangingPunct="1">
              <a:lnSpc>
                <a:spcPts val="4500"/>
              </a:lnSpc>
              <a:spcAft>
                <a:spcPts val="0"/>
              </a:spcAft>
              <a:defRPr/>
            </a:pP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1996</a:t>
            </a: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年</a:t>
            </a: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: </a:t>
            </a:r>
            <a:b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施南生女士 的旗袍</a:t>
            </a:r>
            <a:r>
              <a:rPr lang="zh-TW" altLang="en-US" sz="3500" b="1" dirty="0" smtClean="0">
                <a:solidFill>
                  <a:schemeClr val="bg1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zh-TW" altLang="en-US" sz="3500" b="1" dirty="0" smtClean="0">
                <a:solidFill>
                  <a:schemeClr val="bg1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endParaRPr lang="zh-TW" altLang="en-US" sz="3500" b="1" dirty="0">
              <a:solidFill>
                <a:schemeClr val="bg1"/>
              </a:solidFill>
              <a:latin typeface="文鼎中隸" pitchFamily="49" charset="-120"/>
              <a:ea typeface="文鼎粗魏碑" pitchFamily="49" charset="-120"/>
              <a:cs typeface="文鼎中隸" pitchFamily="49" charset="-120"/>
            </a:endParaRPr>
          </a:p>
        </p:txBody>
      </p:sp>
      <p:pic>
        <p:nvPicPr>
          <p:cNvPr id="59395" name="Picture 2" descr="C:\Documents and Settings\wwcr\桌面\ex_special_qp_mar10_23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500563" cy="6858000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57688" y="500063"/>
            <a:ext cx="4572000" cy="25590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ts val="4500"/>
              </a:lnSpc>
              <a:defRPr/>
            </a:pP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2008:</a:t>
            </a:r>
            <a:b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北京奧運禮儀小姐</a:t>
            </a:r>
            <a: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/>
            </a:r>
            <a:br>
              <a:rPr lang="en-US" altLang="zh-TW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</a:br>
            <a:r>
              <a:rPr lang="zh-TW" altLang="en-US" sz="35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的旗袍 </a:t>
            </a:r>
            <a:r>
              <a:rPr lang="zh-TW" altLang="en-US" dirty="0" smtClean="0">
                <a:ea typeface="文鼎粗魏碑" pitchFamily="49" charset="-120"/>
                <a:cs typeface="文鼎中隸" pitchFamily="49" charset="-120"/>
              </a:rPr>
              <a:t/>
            </a:r>
            <a:br>
              <a:rPr lang="zh-TW" altLang="en-US" dirty="0" smtClean="0">
                <a:ea typeface="文鼎粗魏碑" pitchFamily="49" charset="-120"/>
                <a:cs typeface="文鼎中隸" pitchFamily="49" charset="-120"/>
              </a:rPr>
            </a:br>
            <a:r>
              <a:rPr lang="zh-TW" altLang="en-US" dirty="0" smtClean="0">
                <a:ea typeface="文鼎粗魏碑" pitchFamily="49" charset="-120"/>
                <a:cs typeface="文鼎中隸" pitchFamily="49" charset="-120"/>
              </a:rPr>
              <a:t/>
            </a:r>
            <a:br>
              <a:rPr lang="zh-TW" altLang="en-US" dirty="0" smtClean="0">
                <a:ea typeface="文鼎粗魏碑" pitchFamily="49" charset="-120"/>
                <a:cs typeface="文鼎中隸" pitchFamily="49" charset="-120"/>
              </a:rPr>
            </a:br>
            <a:endParaRPr lang="zh-TW" altLang="en-US" dirty="0" smtClean="0">
              <a:ea typeface="文鼎粗魏碑" pitchFamily="49" charset="-120"/>
              <a:cs typeface="文鼎中隸" pitchFamily="49" charset="-120"/>
            </a:endParaRPr>
          </a:p>
        </p:txBody>
      </p:sp>
      <p:pic>
        <p:nvPicPr>
          <p:cNvPr id="60419" name="Picture 2" descr="C:\Documents and Settings\wwcr\桌面\ex_special_qp_mar10_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14813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Picture 6" descr="V:\111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4357688" y="2500313"/>
            <a:ext cx="4572000" cy="3857625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 bwMode="auto">
          <a:xfrm>
            <a:off x="285750" y="0"/>
            <a:ext cx="8858250" cy="135731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ts val="5200"/>
              </a:lnSpc>
              <a:defRPr/>
            </a:pPr>
            <a:r>
              <a:rPr lang="en-US" altLang="zh-TW" sz="3500" b="1" dirty="0" smtClean="0">
                <a:solidFill>
                  <a:srgbClr val="E1355E"/>
                </a:solidFill>
                <a:latin typeface="新細明體" pitchFamily="18" charset="-120"/>
                <a:ea typeface="文鼎粗魏碑" pitchFamily="49" charset="-120"/>
              </a:rPr>
              <a:t>2009</a:t>
            </a:r>
            <a:r>
              <a:rPr lang="zh-TW" altLang="en-US" sz="3500" b="1" dirty="0" smtClean="0">
                <a:solidFill>
                  <a:srgbClr val="E1355E"/>
                </a:solidFill>
                <a:latin typeface="新細明體" pitchFamily="18" charset="-120"/>
                <a:ea typeface="文鼎粗魏碑" pitchFamily="49" charset="-120"/>
              </a:rPr>
              <a:t>年</a:t>
            </a:r>
            <a:r>
              <a:rPr lang="en-US" altLang="zh-TW" sz="3500" b="1" dirty="0" smtClean="0">
                <a:solidFill>
                  <a:srgbClr val="E1355E"/>
                </a:solidFill>
                <a:latin typeface="新細明體" pitchFamily="18" charset="-120"/>
                <a:ea typeface="文鼎粗魏碑" pitchFamily="49" charset="-120"/>
              </a:rPr>
              <a:t>:</a:t>
            </a:r>
            <a:br>
              <a:rPr lang="en-US" altLang="zh-TW" sz="3500" b="1" dirty="0" smtClean="0">
                <a:solidFill>
                  <a:srgbClr val="E1355E"/>
                </a:solidFill>
                <a:latin typeface="新細明體" pitchFamily="18" charset="-120"/>
                <a:ea typeface="文鼎粗魏碑" pitchFamily="49" charset="-120"/>
              </a:rPr>
            </a:br>
            <a:r>
              <a:rPr lang="zh-TW" altLang="en-US" sz="3500" b="1" dirty="0" smtClean="0">
                <a:solidFill>
                  <a:srgbClr val="E1355E"/>
                </a:solidFill>
                <a:latin typeface="新細明體" pitchFamily="18" charset="-120"/>
                <a:ea typeface="文鼎粗魏碑" pitchFamily="49" charset="-120"/>
              </a:rPr>
              <a:t>高黃美芸女士的旗袍</a:t>
            </a:r>
            <a:r>
              <a:rPr lang="en-US" altLang="zh-TW" sz="3500" b="1" dirty="0" smtClean="0">
                <a:solidFill>
                  <a:srgbClr val="E1355E"/>
                </a:solidFill>
                <a:latin typeface="新細明體" pitchFamily="18" charset="-120"/>
                <a:ea typeface="文鼎粗魏碑" pitchFamily="49" charset="-120"/>
              </a:rPr>
              <a:t> </a:t>
            </a:r>
            <a:endParaRPr lang="zh-TW" altLang="en-US" sz="3500" b="1" dirty="0" smtClean="0">
              <a:solidFill>
                <a:srgbClr val="E1355E"/>
              </a:solidFill>
              <a:latin typeface="新細明體" pitchFamily="18" charset="-120"/>
              <a:ea typeface="文鼎粗魏碑" pitchFamily="49" charset="-120"/>
            </a:endParaRPr>
          </a:p>
        </p:txBody>
      </p:sp>
      <p:pic>
        <p:nvPicPr>
          <p:cNvPr id="61443" name="Picture 10" descr="V:\6-16 b\s1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4313" y="1392238"/>
            <a:ext cx="3643312" cy="5465762"/>
          </a:xfrm>
        </p:spPr>
      </p:pic>
      <p:pic>
        <p:nvPicPr>
          <p:cNvPr id="61444" name="Picture 4" descr="thumbnailCA4PO89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447800"/>
            <a:ext cx="4130675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Documents and Settings\wwcr\桌面\ex_special_qp_mar10_38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529138" cy="6858000"/>
          </a:xfrm>
        </p:spPr>
      </p:pic>
      <p:sp>
        <p:nvSpPr>
          <p:cNvPr id="62467" name="矩形 4"/>
          <p:cNvSpPr>
            <a:spLocks noChangeArrowheads="1"/>
          </p:cNvSpPr>
          <p:nvPr/>
        </p:nvSpPr>
        <p:spPr bwMode="auto">
          <a:xfrm>
            <a:off x="4470400" y="928688"/>
            <a:ext cx="4673600" cy="188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ts val="5200"/>
              </a:lnSpc>
            </a:pPr>
            <a:r>
              <a:rPr kumimoji="0" lang="zh-TW" altLang="en-US" sz="3500">
                <a:solidFill>
                  <a:srgbClr val="C00000"/>
                </a:solidFill>
                <a:latin typeface="文鼎中隸" pitchFamily="49" charset="-120"/>
                <a:ea typeface="文鼎粗魏碑" pitchFamily="49" charset="-120"/>
              </a:rPr>
              <a:t>「</a:t>
            </a:r>
            <a:r>
              <a:rPr kumimoji="0" lang="zh-TW" altLang="en-US" sz="3500" b="1">
                <a:solidFill>
                  <a:srgbClr val="C00000"/>
                </a:solidFill>
                <a:latin typeface="文鼎中隸" pitchFamily="49" charset="-120"/>
                <a:ea typeface="文鼎粗魏碑" pitchFamily="49" charset="-120"/>
              </a:rPr>
              <a:t>源 </a:t>
            </a:r>
            <a:r>
              <a:rPr kumimoji="0" lang="en-US" altLang="zh-TW" sz="3500" b="1">
                <a:solidFill>
                  <a:srgbClr val="C00000"/>
                </a:solidFill>
                <a:latin typeface="文鼎中隸" pitchFamily="49" charset="-120"/>
                <a:ea typeface="文鼎粗魏碑" pitchFamily="49" charset="-120"/>
              </a:rPr>
              <a:t>Blancde Chine</a:t>
            </a:r>
            <a:r>
              <a:rPr kumimoji="0" lang="en-US" sz="3500" b="1">
                <a:solidFill>
                  <a:srgbClr val="C00000"/>
                </a:solidFill>
                <a:latin typeface="文鼎中隸" pitchFamily="49" charset="-120"/>
                <a:ea typeface="文鼎粗魏碑" pitchFamily="49" charset="-120"/>
              </a:rPr>
              <a:t>」</a:t>
            </a:r>
          </a:p>
          <a:p>
            <a:pPr>
              <a:lnSpc>
                <a:spcPts val="5200"/>
              </a:lnSpc>
            </a:pPr>
            <a:r>
              <a:rPr kumimoji="0" lang="zh-TW" altLang="en-US" sz="3500" b="1">
                <a:solidFill>
                  <a:srgbClr val="C00000"/>
                </a:solidFill>
                <a:latin typeface="文鼎中隸" pitchFamily="49" charset="-120"/>
                <a:ea typeface="文鼎粗魏碑" pitchFamily="49" charset="-120"/>
              </a:rPr>
              <a:t>         提供</a:t>
            </a:r>
            <a:endParaRPr kumimoji="0" lang="en-US" sz="3500" b="1">
              <a:solidFill>
                <a:srgbClr val="C00000"/>
              </a:solidFill>
              <a:latin typeface="文鼎中隸" pitchFamily="49" charset="-120"/>
              <a:ea typeface="文鼎粗魏碑" pitchFamily="49" charset="-120"/>
            </a:endParaRPr>
          </a:p>
          <a:p>
            <a:endParaRPr kumimoji="0" lang="zh-TW" altLang="en-US" sz="3000" b="1">
              <a:solidFill>
                <a:srgbClr val="BE125C"/>
              </a:solidFill>
              <a:latin typeface="文鼎中隸" pitchFamily="49" charset="-120"/>
              <a:ea typeface="文鼎中隸" pitchFamily="49" charset="-12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63491" name="Picture 3" descr="C:\Documents and Settings\wwcr\桌面\ex_special_qp_mar10_3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78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1169987"/>
          </a:xfrm>
        </p:spPr>
        <p:txBody>
          <a:bodyPr wrap="square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000" b="1" dirty="0" smtClean="0">
                <a:solidFill>
                  <a:schemeClr val="bg1"/>
                </a:solidFill>
                <a:latin typeface="文鼎中隸" pitchFamily="49" charset="-120"/>
                <a:ea typeface="文鼎中隸" pitchFamily="49" charset="-120"/>
                <a:cs typeface="文鼎中隸" pitchFamily="49" charset="-120"/>
              </a:rPr>
              <a:t>「夏姿．陳」</a:t>
            </a:r>
            <a:r>
              <a:rPr lang="zh-TW" altLang="en-US" dirty="0" smtClean="0">
                <a:solidFill>
                  <a:schemeClr val="tx2">
                    <a:satMod val="200000"/>
                  </a:schemeClr>
                </a:solidFill>
              </a:rPr>
              <a:t/>
            </a:r>
            <a:br>
              <a:rPr lang="zh-TW" altLang="en-US" dirty="0" smtClean="0">
                <a:solidFill>
                  <a:schemeClr val="tx2">
                    <a:satMod val="200000"/>
                  </a:schemeClr>
                </a:solidFill>
              </a:rPr>
            </a:br>
            <a:endParaRPr lang="zh-TW" altLang="en-US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63493" name="矩形 5"/>
          <p:cNvSpPr>
            <a:spLocks noChangeArrowheads="1"/>
          </p:cNvSpPr>
          <p:nvPr/>
        </p:nvSpPr>
        <p:spPr bwMode="auto">
          <a:xfrm>
            <a:off x="4929188" y="714375"/>
            <a:ext cx="3929062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3500" b="1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</a:rPr>
              <a:t>「夏姿．陳」</a:t>
            </a:r>
            <a:r>
              <a:rPr lang="zh-TW" altLang="en-US" sz="3600" b="1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提供</a:t>
            </a:r>
            <a:r>
              <a:rPr kumimoji="0" lang="zh-TW" altLang="en-US" sz="3500">
                <a:solidFill>
                  <a:srgbClr val="BE125C"/>
                </a:solidFill>
                <a:latin typeface="Corbel" pitchFamily="34" charset="0"/>
                <a:ea typeface="文鼎粗魏碑" pitchFamily="49" charset="-120"/>
              </a:rPr>
              <a:t/>
            </a:r>
            <a:br>
              <a:rPr kumimoji="0" lang="zh-TW" altLang="en-US" sz="3500">
                <a:solidFill>
                  <a:srgbClr val="BE125C"/>
                </a:solidFill>
                <a:latin typeface="Corbel" pitchFamily="34" charset="0"/>
                <a:ea typeface="文鼎粗魏碑" pitchFamily="49" charset="-120"/>
              </a:rPr>
            </a:br>
            <a:endParaRPr kumimoji="0" lang="zh-TW" altLang="en-US" sz="3500">
              <a:solidFill>
                <a:srgbClr val="BE125C"/>
              </a:solidFill>
              <a:latin typeface="Corbel" pitchFamily="34" charset="0"/>
              <a:ea typeface="文鼎粗魏碑" pitchFamily="49" charset="-12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zh-TW" altLang="en-US" sz="36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           籌委會</a:t>
            </a:r>
            <a:r>
              <a:rPr lang="zh-TW" altLang="en-US" sz="3600" b="1" dirty="0" smtClean="0">
                <a:solidFill>
                  <a:srgbClr val="BE125C"/>
                </a:solidFill>
                <a:latin typeface="新細明體" pitchFamily="18" charset="-120"/>
                <a:ea typeface="文鼎粗魏碑" pitchFamily="49" charset="-120"/>
                <a:cs typeface="文鼎中隸" pitchFamily="49" charset="-120"/>
              </a:rPr>
              <a:t>成</a:t>
            </a:r>
            <a:r>
              <a:rPr lang="zh-TW" altLang="en-US" sz="3600" b="1" dirty="0" smtClean="0">
                <a:solidFill>
                  <a:srgbClr val="BE125C"/>
                </a:solidFill>
                <a:latin typeface="文鼎中隸" pitchFamily="49" charset="-120"/>
                <a:ea typeface="文鼎粗魏碑" pitchFamily="49" charset="-120"/>
                <a:cs typeface="文鼎中隸" pitchFamily="49" charset="-120"/>
              </a:rPr>
              <a:t>員</a:t>
            </a:r>
          </a:p>
        </p:txBody>
      </p:sp>
      <p:pic>
        <p:nvPicPr>
          <p:cNvPr id="64515" name="Content Placeholder 3" descr="IMG_0447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187450" y="1173163"/>
            <a:ext cx="7272338" cy="5454650"/>
          </a:xfr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28688" y="285750"/>
            <a:ext cx="77724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參考資料</a:t>
            </a:r>
            <a:r>
              <a:rPr lang="en-US" altLang="zh-TW" b="1" dirty="0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:</a:t>
            </a:r>
            <a:br>
              <a:rPr lang="en-US" altLang="zh-TW" b="1" dirty="0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dirty="0">
              <a:solidFill>
                <a:schemeClr val="tx2">
                  <a:satMod val="20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5539" name="內容版面配置區 2"/>
          <p:cNvSpPr>
            <a:spLocks noGrp="1"/>
          </p:cNvSpPr>
          <p:nvPr>
            <p:ph idx="1"/>
          </p:nvPr>
        </p:nvSpPr>
        <p:spPr>
          <a:xfrm>
            <a:off x="357188" y="1214438"/>
            <a:ext cx="8429625" cy="5214937"/>
          </a:xfrm>
        </p:spPr>
        <p:txBody>
          <a:bodyPr/>
          <a:lstStyle/>
          <a:p>
            <a:pPr eaLnBrk="1" hangingPunct="1">
              <a:lnSpc>
                <a:spcPts val="4500"/>
              </a:lnSpc>
              <a:buFont typeface="Wingdings" pitchFamily="2" charset="2"/>
              <a:buNone/>
            </a:pP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中國衣經</a:t>
            </a: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】,</a:t>
            </a:r>
            <a:r>
              <a:rPr lang="zh-TW" altLang="en-US" sz="3500" b="1" u="sng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杜鈺洲</a:t>
            </a: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3500" b="1" u="sng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繆良云</a:t>
            </a: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 主編 </a:t>
            </a: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上海文化出版社</a:t>
            </a: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, 2000</a:t>
            </a:r>
          </a:p>
          <a:p>
            <a:pPr eaLnBrk="1" hangingPunct="1">
              <a:lnSpc>
                <a:spcPts val="4500"/>
              </a:lnSpc>
              <a:buFont typeface="Wingdings" pitchFamily="2" charset="2"/>
              <a:buNone/>
            </a:pPr>
            <a:endParaRPr lang="en-US" altLang="zh-TW" sz="3500" b="1" smtClean="0">
              <a:solidFill>
                <a:srgbClr val="3333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4500"/>
              </a:lnSpc>
              <a:buFont typeface="Wingdings" pitchFamily="2" charset="2"/>
              <a:buNone/>
            </a:pP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旗袍的變奏展覽小冊子</a:t>
            </a: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】,</a:t>
            </a: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香港歷史博物館</a:t>
            </a: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信和集團</a:t>
            </a: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香港理工大學</a:t>
            </a: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,2012</a:t>
            </a:r>
          </a:p>
          <a:p>
            <a:pPr eaLnBrk="1" hangingPunct="1">
              <a:lnSpc>
                <a:spcPts val="4500"/>
              </a:lnSpc>
              <a:buFont typeface="Wingdings" pitchFamily="2" charset="2"/>
              <a:buNone/>
            </a:pP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   </a:t>
            </a:r>
            <a:endParaRPr lang="en-US" altLang="zh-TW" sz="3500" b="1" smtClean="0">
              <a:solidFill>
                <a:srgbClr val="3333FF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ts val="4500"/>
              </a:lnSpc>
              <a:buFont typeface="Wingdings" pitchFamily="2" charset="2"/>
              <a:buNone/>
            </a:pP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 雅虎香港</a:t>
            </a: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,【</a:t>
            </a: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旗袍的變奏</a:t>
            </a:r>
            <a:r>
              <a:rPr lang="en-US" altLang="zh-TW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sz="3500" b="1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網頁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zh-TW" altLang="en-US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66563" name="內容版面配置區 2"/>
          <p:cNvSpPr>
            <a:spLocks noGrp="1"/>
          </p:cNvSpPr>
          <p:nvPr>
            <p:ph idx="1"/>
          </p:nvPr>
        </p:nvSpPr>
        <p:spPr>
          <a:xfrm>
            <a:off x="714375" y="1000125"/>
            <a:ext cx="7772400" cy="45720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zh-TW" altLang="en-US" sz="15000" b="1" smtClean="0">
                <a:solidFill>
                  <a:srgbClr val="6600CC"/>
                </a:solidFill>
                <a:latin typeface="文鼎中隸" pitchFamily="49" charset="-120"/>
                <a:ea typeface="文鼎粗魏碑" pitchFamily="49" charset="-120"/>
              </a:rPr>
              <a:t>完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地鐵">
  <a:themeElements>
    <a:clrScheme name="地鐵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地鐵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地鐵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2806</TotalTime>
  <Words>1890</Words>
  <Application>Microsoft Office PowerPoint</Application>
  <PresentationFormat>如螢幕大小 (4:3)</PresentationFormat>
  <Paragraphs>248</Paragraphs>
  <Slides>53</Slides>
  <Notes>43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簡報設計範本</vt:lpstr>
      </vt:variant>
      <vt:variant>
        <vt:i4>12</vt:i4>
      </vt:variant>
      <vt:variant>
        <vt:lpstr>投影片標題</vt:lpstr>
      </vt:variant>
      <vt:variant>
        <vt:i4>53</vt:i4>
      </vt:variant>
    </vt:vector>
  </HeadingPairs>
  <TitlesOfParts>
    <vt:vector size="77" baseType="lpstr">
      <vt:lpstr>Arial</vt:lpstr>
      <vt:lpstr>新細明體</vt:lpstr>
      <vt:lpstr>Consolas</vt:lpstr>
      <vt:lpstr>Corbel</vt:lpstr>
      <vt:lpstr>Wingdings</vt:lpstr>
      <vt:lpstr>Wingdings 2</vt:lpstr>
      <vt:lpstr>Wingdings 3</vt:lpstr>
      <vt:lpstr>Calibri</vt:lpstr>
      <vt:lpstr>標楷體</vt:lpstr>
      <vt:lpstr>文鼎粗魏碑</vt:lpstr>
      <vt:lpstr>文鼎中隸</vt:lpstr>
      <vt:lpstr>华文楷体</vt:lpstr>
      <vt:lpstr>地鐵</vt:lpstr>
      <vt:lpstr>1_地鐵</vt:lpstr>
      <vt:lpstr>2_地鐵</vt:lpstr>
      <vt:lpstr>3_地鐵</vt:lpstr>
      <vt:lpstr>4_地鐵</vt:lpstr>
      <vt:lpstr>5_地鐵</vt:lpstr>
      <vt:lpstr>6_地鐵</vt:lpstr>
      <vt:lpstr>7_地鐵</vt:lpstr>
      <vt:lpstr>8_地鐵</vt:lpstr>
      <vt:lpstr>9_地鐵</vt:lpstr>
      <vt:lpstr>10_地鐵</vt:lpstr>
      <vt:lpstr>11_地鐵</vt:lpstr>
      <vt:lpstr>投影片 1</vt:lpstr>
      <vt:lpstr>旗袍的由來  </vt:lpstr>
      <vt:lpstr> 長袍</vt:lpstr>
      <vt:lpstr> 旗袍</vt:lpstr>
      <vt:lpstr>上衣: 大襟女褂                                </vt:lpstr>
      <vt:lpstr>大襟女褂</vt:lpstr>
      <vt:lpstr>后妃常春服</vt:lpstr>
      <vt:lpstr>坎肩</vt:lpstr>
      <vt:lpstr>女背心                      </vt:lpstr>
      <vt:lpstr>朝褂 </vt:lpstr>
      <vt:lpstr>下裳:                刺繡女裙         皇后冬朝裙</vt:lpstr>
      <vt:lpstr>旗袍的演變</vt:lpstr>
      <vt:lpstr>  清朝</vt:lpstr>
      <vt:lpstr>投影片 14</vt:lpstr>
      <vt:lpstr> 【都門雜詠-婦裝】吳思訓  </vt:lpstr>
      <vt:lpstr>投影片 16</vt:lpstr>
      <vt:lpstr>投影片 17</vt:lpstr>
      <vt:lpstr>投影片 18</vt:lpstr>
      <vt:lpstr>民國</vt:lpstr>
      <vt:lpstr>身穿藍布旗袍的廣州嶺南學校女學生   </vt:lpstr>
      <vt:lpstr>投影片 21</vt:lpstr>
      <vt:lpstr>投影片 22</vt:lpstr>
      <vt:lpstr>投影片 23</vt:lpstr>
      <vt:lpstr>月份牌中穿旗袍的女士 </vt:lpstr>
      <vt:lpstr>  </vt:lpstr>
      <vt:lpstr>香港跑馬地馬場，約1955年。 </vt:lpstr>
      <vt:lpstr>投影片 27</vt:lpstr>
      <vt:lpstr>何淑雲女士旗袍照</vt:lpstr>
      <vt:lpstr> 高錕教授與黃美芸女士   結婚禮服  </vt:lpstr>
      <vt:lpstr>  60年代的日曆牌 </vt:lpstr>
      <vt:lpstr> 60年代以後 </vt:lpstr>
      <vt:lpstr>英華女校校服</vt:lpstr>
      <vt:lpstr>結婚旗袍照</vt:lpstr>
      <vt:lpstr> 1968年:   代表香港參賽的佳麗</vt:lpstr>
      <vt:lpstr>選美活動</vt:lpstr>
      <vt:lpstr>投影片 36</vt:lpstr>
      <vt:lpstr>歷年創新設計</vt:lpstr>
      <vt:lpstr>投影片 38</vt:lpstr>
      <vt:lpstr> 1940年代:  林綺梅女士的旗袍 </vt:lpstr>
      <vt:lpstr>1960年: 梁潔華博士的旗袍</vt:lpstr>
      <vt:lpstr> 1976年:  蕭芳芳的旗袍</vt:lpstr>
      <vt:lpstr> 1977年:  朱玲玲的旗袍   </vt:lpstr>
      <vt:lpstr>  1990年代: 華慧娜女士的旗袍       </vt:lpstr>
      <vt:lpstr> </vt:lpstr>
      <vt:lpstr>1995年: 蕭芳芳女士的旗袍 </vt:lpstr>
      <vt:lpstr>1996年:  施南生女士 的旗袍 </vt:lpstr>
      <vt:lpstr>2008: 北京奧運禮儀小姐 的旗袍   </vt:lpstr>
      <vt:lpstr>2009年: 高黃美芸女士的旗袍 </vt:lpstr>
      <vt:lpstr>投影片 49</vt:lpstr>
      <vt:lpstr>「夏姿．陳」 </vt:lpstr>
      <vt:lpstr>           籌委會成員</vt:lpstr>
      <vt:lpstr>參考資料: </vt:lpstr>
      <vt:lpstr>投影片 53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teacher</dc:creator>
  <cp:lastModifiedBy>Carlos</cp:lastModifiedBy>
  <cp:revision>257</cp:revision>
  <dcterms:created xsi:type="dcterms:W3CDTF">2012-05-18T00:08:22Z</dcterms:created>
  <dcterms:modified xsi:type="dcterms:W3CDTF">2012-07-04T11:06:55Z</dcterms:modified>
</cp:coreProperties>
</file>